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67" r:id="rId4"/>
    <p:sldId id="288" r:id="rId5"/>
    <p:sldId id="269" r:id="rId6"/>
    <p:sldId id="287" r:id="rId7"/>
    <p:sldId id="291" r:id="rId8"/>
    <p:sldId id="294" r:id="rId9"/>
    <p:sldId id="289" r:id="rId10"/>
    <p:sldId id="300" r:id="rId11"/>
    <p:sldId id="298" r:id="rId12"/>
    <p:sldId id="299" r:id="rId13"/>
    <p:sldId id="297" r:id="rId14"/>
    <p:sldId id="293" r:id="rId15"/>
    <p:sldId id="292" r:id="rId16"/>
    <p:sldId id="301" r:id="rId17"/>
    <p:sldId id="302" r:id="rId18"/>
    <p:sldId id="303" r:id="rId19"/>
    <p:sldId id="257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-70"/>
      <p:regular r:id="rId27"/>
      <p:bold r:id="rId28"/>
      <p:italic r:id="rId29"/>
      <p:boldItalic r:id="rId30"/>
    </p:embeddedFont>
    <p:embeddedFont>
      <p:font typeface="Montserrat Light" panose="00000400000000000000" pitchFamily="2" charset="-70"/>
      <p:regular r:id="rId31"/>
      <p:italic r:id="rId32"/>
    </p:embeddedFont>
    <p:embeddedFont>
      <p:font typeface="TT Firs Neue Light" panose="02000503030000020004" pitchFamily="50" charset="-70"/>
      <p:regular r:id="rId33"/>
      <p:italic r:id="rId34"/>
    </p:embeddedFont>
    <p:embeddedFont>
      <p:font typeface="TT Firs Neue" panose="02000503030000020004" pitchFamily="50" charset="-70"/>
      <p:regular r:id="rId35"/>
      <p:bold r:id="rId36"/>
      <p:italic r:id="rId37"/>
      <p:boldItalic r:id="rId38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A"/>
    <a:srgbClr val="FF7864"/>
    <a:srgbClr val="5AD7B9"/>
    <a:srgbClr val="B94B7D"/>
    <a:srgbClr val="E1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T Firs Neue" panose="02000503030000020004" pitchFamily="50" charset="-70"/>
                <a:ea typeface="+mn-ea"/>
                <a:cs typeface="+mn-cs"/>
              </a:defRPr>
            </a:pPr>
            <a:r>
              <a:rPr lang="et-EE">
                <a:latin typeface="TT Firs Neue" panose="02000503030000020004" pitchFamily="50" charset="-70"/>
              </a:rPr>
              <a:t>Ettepanekute arv valdkonna</a:t>
            </a:r>
            <a:r>
              <a:rPr lang="et-EE" baseline="0">
                <a:latin typeface="TT Firs Neue" panose="02000503030000020004" pitchFamily="50" charset="-70"/>
              </a:rPr>
              <a:t> kaupa</a:t>
            </a:r>
            <a:endParaRPr lang="en-US">
              <a:latin typeface="TT Firs Neue" panose="02000503030000020004" pitchFamily="50" charset="-70"/>
            </a:endParaRPr>
          </a:p>
        </c:rich>
      </c:tx>
      <c:layout>
        <c:manualLayout>
          <c:xMode val="edge"/>
          <c:yMode val="edge"/>
          <c:x val="0.30926560438571088"/>
          <c:y val="2.216578479859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T Firs Neue" panose="02000503030000020004" pitchFamily="50" charset="-70"/>
              <a:ea typeface="+mn-ea"/>
              <a:cs typeface="+mn-cs"/>
            </a:defRPr>
          </a:pPr>
          <a:endParaRPr lang="et-E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rgbClr val="0064AA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FF7864"/>
          </a:solidFill>
          <a:ln>
            <a:noFill/>
          </a:ln>
          <a:effectLst/>
        </c:spPr>
      </c:pivotFmt>
      <c:pivotFmt>
        <c:idx val="5"/>
        <c:spPr>
          <a:solidFill>
            <a:srgbClr val="FF7864"/>
          </a:solidFill>
          <a:ln>
            <a:noFill/>
          </a:ln>
          <a:effectLst/>
        </c:spPr>
      </c:pivotFmt>
      <c:pivotFmt>
        <c:idx val="6"/>
        <c:spPr>
          <a:solidFill>
            <a:srgbClr val="FF7864"/>
          </a:solidFill>
          <a:ln>
            <a:noFill/>
          </a:ln>
          <a:effectLst/>
        </c:spPr>
      </c:pivotFmt>
      <c:pivotFmt>
        <c:idx val="7"/>
        <c:spPr>
          <a:solidFill>
            <a:srgbClr val="FF7864"/>
          </a:solidFill>
          <a:ln>
            <a:noFill/>
          </a:ln>
          <a:effectLst/>
        </c:spPr>
      </c:pivotFmt>
      <c:pivotFmt>
        <c:idx val="8"/>
        <c:spPr>
          <a:solidFill>
            <a:srgbClr val="FF7864"/>
          </a:solidFill>
          <a:ln>
            <a:noFill/>
          </a:ln>
          <a:effectLst/>
        </c:spPr>
      </c:pivotFmt>
      <c:pivotFmt>
        <c:idx val="9"/>
        <c:spPr>
          <a:solidFill>
            <a:srgbClr val="FF7864"/>
          </a:solidFill>
          <a:ln>
            <a:noFill/>
          </a:ln>
          <a:effectLst/>
        </c:spPr>
      </c:pivotFmt>
      <c:pivotFmt>
        <c:idx val="10"/>
        <c:spPr>
          <a:solidFill>
            <a:srgbClr val="FF7864"/>
          </a:solidFill>
          <a:ln>
            <a:noFill/>
          </a:ln>
          <a:effectLst/>
        </c:spPr>
      </c:pivotFmt>
      <c:pivotFmt>
        <c:idx val="11"/>
        <c:spPr>
          <a:solidFill>
            <a:srgbClr val="FF7864"/>
          </a:solidFill>
          <a:ln>
            <a:noFill/>
          </a:ln>
          <a:effectLst/>
        </c:spPr>
      </c:pivotFmt>
      <c:pivotFmt>
        <c:idx val="12"/>
        <c:spPr>
          <a:solidFill>
            <a:srgbClr val="FF7864"/>
          </a:solidFill>
          <a:ln>
            <a:noFill/>
          </a:ln>
          <a:effectLst/>
        </c:spPr>
      </c:pivotFmt>
      <c:pivotFmt>
        <c:idx val="13"/>
        <c:spPr>
          <a:solidFill>
            <a:srgbClr val="FF7864"/>
          </a:solidFill>
          <a:ln>
            <a:noFill/>
          </a:ln>
          <a:effectLst/>
        </c:spPr>
      </c:pivotFmt>
      <c:pivotFmt>
        <c:idx val="14"/>
        <c:spPr>
          <a:solidFill>
            <a:srgbClr val="FF7864"/>
          </a:solidFill>
          <a:ln>
            <a:noFill/>
          </a:ln>
          <a:effectLst/>
        </c:spPr>
      </c:pivotFmt>
      <c:pivotFmt>
        <c:idx val="15"/>
        <c:spPr>
          <a:solidFill>
            <a:srgbClr val="FF7864"/>
          </a:solidFill>
          <a:ln>
            <a:noFill/>
          </a:ln>
          <a:effectLst/>
        </c:spPr>
      </c:pivotFmt>
      <c:pivotFmt>
        <c:idx val="16"/>
        <c:spPr>
          <a:solidFill>
            <a:srgbClr val="FF7864"/>
          </a:solidFill>
          <a:ln>
            <a:noFill/>
          </a:ln>
          <a:effectLst/>
        </c:spPr>
      </c:pivotFmt>
      <c:pivotFmt>
        <c:idx val="17"/>
        <c:spPr>
          <a:solidFill>
            <a:srgbClr val="FF7864"/>
          </a:solidFill>
          <a:ln>
            <a:noFill/>
          </a:ln>
          <a:effectLst/>
        </c:spPr>
      </c:pivotFmt>
      <c:pivotFmt>
        <c:idx val="18"/>
        <c:spPr>
          <a:solidFill>
            <a:srgbClr val="0064AA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rgbClr val="FF7864"/>
          </a:solidFill>
          <a:ln>
            <a:noFill/>
          </a:ln>
          <a:effectLst/>
        </c:spPr>
      </c:pivotFmt>
      <c:pivotFmt>
        <c:idx val="20"/>
        <c:spPr>
          <a:solidFill>
            <a:srgbClr val="FF7864"/>
          </a:solidFill>
          <a:ln>
            <a:noFill/>
          </a:ln>
          <a:effectLst/>
        </c:spPr>
      </c:pivotFmt>
      <c:pivotFmt>
        <c:idx val="21"/>
        <c:spPr>
          <a:solidFill>
            <a:srgbClr val="FF7864"/>
          </a:solidFill>
          <a:ln>
            <a:noFill/>
          </a:ln>
          <a:effectLst/>
        </c:spPr>
      </c:pivotFmt>
      <c:pivotFmt>
        <c:idx val="22"/>
        <c:spPr>
          <a:solidFill>
            <a:srgbClr val="FF7864"/>
          </a:solidFill>
          <a:ln>
            <a:noFill/>
          </a:ln>
          <a:effectLst/>
        </c:spPr>
      </c:pivotFmt>
      <c:pivotFmt>
        <c:idx val="23"/>
        <c:spPr>
          <a:solidFill>
            <a:srgbClr val="FF7864"/>
          </a:solidFill>
          <a:ln>
            <a:noFill/>
          </a:ln>
          <a:effectLst/>
        </c:spPr>
      </c:pivotFmt>
      <c:pivotFmt>
        <c:idx val="24"/>
        <c:spPr>
          <a:solidFill>
            <a:srgbClr val="FF7864"/>
          </a:solidFill>
          <a:ln>
            <a:noFill/>
          </a:ln>
          <a:effectLst/>
        </c:spPr>
      </c:pivotFmt>
      <c:pivotFmt>
        <c:idx val="25"/>
        <c:spPr>
          <a:solidFill>
            <a:srgbClr val="FF7864"/>
          </a:solidFill>
          <a:ln>
            <a:noFill/>
          </a:ln>
          <a:effectLst/>
        </c:spPr>
      </c:pivotFmt>
      <c:pivotFmt>
        <c:idx val="26"/>
        <c:spPr>
          <a:solidFill>
            <a:srgbClr val="FF7864"/>
          </a:solidFill>
          <a:ln>
            <a:noFill/>
          </a:ln>
          <a:effectLst/>
        </c:spPr>
      </c:pivotFmt>
      <c:pivotFmt>
        <c:idx val="27"/>
        <c:spPr>
          <a:solidFill>
            <a:srgbClr val="FF7864"/>
          </a:solidFill>
          <a:ln>
            <a:noFill/>
          </a:ln>
          <a:effectLst/>
        </c:spPr>
      </c:pivotFmt>
      <c:pivotFmt>
        <c:idx val="28"/>
        <c:spPr>
          <a:solidFill>
            <a:srgbClr val="FF7864"/>
          </a:solidFill>
          <a:ln>
            <a:noFill/>
          </a:ln>
          <a:effectLst/>
        </c:spPr>
      </c:pivotFmt>
      <c:pivotFmt>
        <c:idx val="29"/>
        <c:spPr>
          <a:solidFill>
            <a:srgbClr val="FF7864"/>
          </a:solidFill>
          <a:ln>
            <a:noFill/>
          </a:ln>
          <a:effectLst/>
        </c:spPr>
      </c:pivotFmt>
      <c:pivotFmt>
        <c:idx val="30"/>
        <c:spPr>
          <a:solidFill>
            <a:srgbClr val="FF7864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0064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E-4CE3-B4A4-F897DDE0B3E2}"/>
              </c:ext>
            </c:extLst>
          </c:dPt>
          <c:dPt>
            <c:idx val="1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4E-4CE3-B4A4-F897DDE0B3E2}"/>
              </c:ext>
            </c:extLst>
          </c:dPt>
          <c:dPt>
            <c:idx val="5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4E-4CE3-B4A4-F897DDE0B3E2}"/>
              </c:ext>
            </c:extLst>
          </c:dPt>
          <c:dPt>
            <c:idx val="6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4E-4CE3-B4A4-F897DDE0B3E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14E-4CE3-B4A4-F897DDE0B3E2}"/>
              </c:ext>
            </c:extLst>
          </c:dPt>
          <c:dPt>
            <c:idx val="8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14E-4CE3-B4A4-F897DDE0B3E2}"/>
              </c:ext>
            </c:extLst>
          </c:dPt>
          <c:dPt>
            <c:idx val="9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14E-4CE3-B4A4-F897DDE0B3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14E-4CE3-B4A4-F897DDE0B3E2}"/>
              </c:ext>
            </c:extLst>
          </c:dPt>
          <c:dPt>
            <c:idx val="11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14E-4CE3-B4A4-F897DDE0B3E2}"/>
              </c:ext>
            </c:extLst>
          </c:dPt>
          <c:dPt>
            <c:idx val="13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14E-4CE3-B4A4-F897DDE0B3E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14E-4CE3-B4A4-F897DDE0B3E2}"/>
              </c:ext>
            </c:extLst>
          </c:dPt>
          <c:dPt>
            <c:idx val="16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14E-4CE3-B4A4-F897DDE0B3E2}"/>
              </c:ext>
            </c:extLst>
          </c:dPt>
          <c:dPt>
            <c:idx val="17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14E-4CE3-B4A4-F897DDE0B3E2}"/>
              </c:ext>
            </c:extLst>
          </c:dPt>
          <c:dPt>
            <c:idx val="18"/>
            <c:invertIfNegative val="0"/>
            <c:bubble3D val="0"/>
            <c:spPr>
              <a:solidFill>
                <a:srgbClr val="FF78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14E-4CE3-B4A4-F897DDE0B3E2}"/>
              </c:ext>
            </c:extLst>
          </c:dPt>
          <c:cat>
            <c:strLit>
              <c:ptCount val="22"/>
              <c:pt idx="0">
                <c:v>Töökorraldus</c:v>
              </c:pt>
              <c:pt idx="1">
                <c:v>Tehnilised lahendused</c:v>
              </c:pt>
              <c:pt idx="2">
                <c:v>Sotsiaalabi ja tervishoid</c:v>
              </c:pt>
              <c:pt idx="3">
                <c:v>Transport, liiklus ja teed</c:v>
              </c:pt>
              <c:pt idx="4">
                <c:v>Keskkond, linnaruum ja linnavarad</c:v>
              </c:pt>
              <c:pt idx="5">
                <c:v>Personal</c:v>
              </c:pt>
              <c:pt idx="6">
                <c:v>Teenuste arendamise põhimõtted</c:v>
              </c:pt>
              <c:pt idx="7">
                <c:v>Ettevõtlus</c:v>
              </c:pt>
              <c:pt idx="8">
                <c:v>Dokumendihaldus ja GoPro</c:v>
              </c:pt>
              <c:pt idx="9">
                <c:v>Riiklikud infosüsteemid</c:v>
              </c:pt>
              <c:pt idx="10">
                <c:v>Raamatupidamine</c:v>
              </c:pt>
              <c:pt idx="11">
                <c:v>Sisekommunikatsioon</c:v>
              </c:pt>
              <c:pt idx="12">
                <c:v>Haridus</c:v>
              </c:pt>
              <c:pt idx="13">
                <c:v>Eelarvestamine</c:v>
              </c:pt>
              <c:pt idx="14">
                <c:v>Kultuur ja vaba aeg</c:v>
              </c:pt>
              <c:pt idx="15">
                <c:v>Maad, ehitus, planeeringud</c:v>
              </c:pt>
              <c:pt idx="16">
                <c:v>Tööruumid</c:v>
              </c:pt>
              <c:pt idx="17">
                <c:v>Väliskommunikatsioon</c:v>
              </c:pt>
              <c:pt idx="18">
                <c:v>Hanked</c:v>
              </c:pt>
              <c:pt idx="19">
                <c:v>Elukoht ja perekond</c:v>
              </c:pt>
              <c:pt idx="20">
                <c:v>Kogukond ja tunnustamine</c:v>
              </c:pt>
              <c:pt idx="21">
                <c:v>Info</c:v>
              </c:pt>
            </c:strLit>
          </c:cat>
          <c:val>
            <c:numLit>
              <c:formatCode>General</c:formatCode>
              <c:ptCount val="22"/>
              <c:pt idx="0">
                <c:v>192</c:v>
              </c:pt>
              <c:pt idx="1">
                <c:v>138</c:v>
              </c:pt>
              <c:pt idx="2">
                <c:v>92</c:v>
              </c:pt>
              <c:pt idx="3">
                <c:v>49</c:v>
              </c:pt>
              <c:pt idx="4">
                <c:v>47</c:v>
              </c:pt>
              <c:pt idx="5">
                <c:v>42</c:v>
              </c:pt>
              <c:pt idx="6">
                <c:v>39</c:v>
              </c:pt>
              <c:pt idx="7">
                <c:v>33</c:v>
              </c:pt>
              <c:pt idx="8">
                <c:v>32</c:v>
              </c:pt>
              <c:pt idx="9">
                <c:v>30</c:v>
              </c:pt>
              <c:pt idx="10">
                <c:v>27</c:v>
              </c:pt>
              <c:pt idx="11">
                <c:v>27</c:v>
              </c:pt>
              <c:pt idx="12">
                <c:v>24</c:v>
              </c:pt>
              <c:pt idx="13">
                <c:v>21</c:v>
              </c:pt>
              <c:pt idx="14">
                <c:v>20</c:v>
              </c:pt>
              <c:pt idx="15">
                <c:v>19</c:v>
              </c:pt>
              <c:pt idx="16">
                <c:v>13</c:v>
              </c:pt>
              <c:pt idx="17">
                <c:v>10</c:v>
              </c:pt>
              <c:pt idx="18">
                <c:v>9</c:v>
              </c:pt>
              <c:pt idx="19">
                <c:v>6</c:v>
              </c:pt>
              <c:pt idx="20">
                <c:v>6</c:v>
              </c:pt>
              <c:pt idx="21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1A-714E-4CE3-B4A4-F897DDE0B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99240"/>
        <c:axId val="573297272"/>
      </c:barChart>
      <c:catAx>
        <c:axId val="5732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et-EE"/>
          </a:p>
        </c:txPr>
        <c:crossAx val="573297272"/>
        <c:crosses val="autoZero"/>
        <c:auto val="1"/>
        <c:lblAlgn val="ctr"/>
        <c:lblOffset val="100"/>
        <c:noMultiLvlLbl val="0"/>
      </c:catAx>
      <c:valAx>
        <c:axId val="57329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et-EE"/>
          </a:p>
        </c:txPr>
        <c:crossAx val="57329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A02F2-A4C5-401A-913A-6F7E16D5E47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1F0FE-5574-43B6-A299-F96F8FDCB2CD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t-EE" sz="1800" dirty="0" smtClean="0">
              <a:solidFill>
                <a:schemeClr val="tx1"/>
              </a:solidFill>
            </a:rPr>
            <a:t>439 </a:t>
          </a:r>
          <a:r>
            <a:rPr lang="et-EE" sz="1800" dirty="0" smtClean="0">
              <a:solidFill>
                <a:schemeClr val="tx1"/>
              </a:solidFill>
            </a:rPr>
            <a:t>kaardistatud</a:t>
          </a:r>
          <a:endParaRPr lang="et-EE" sz="1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t-EE" sz="1800" dirty="0" smtClean="0">
              <a:solidFill>
                <a:schemeClr val="tx1"/>
              </a:solidFill>
            </a:rPr>
            <a:t>Tartu LV avalikku teenust</a:t>
          </a:r>
          <a:endParaRPr lang="en-US" sz="1800" dirty="0">
            <a:solidFill>
              <a:schemeClr val="tx1"/>
            </a:solidFill>
          </a:endParaRPr>
        </a:p>
      </dgm:t>
    </dgm:pt>
    <dgm:pt modelId="{0EE0BF65-3C77-4D9C-BF2E-75443FFC8406}" type="parTrans" cxnId="{7F4DA658-8A02-4F13-A0D7-831463084C79}">
      <dgm:prSet/>
      <dgm:spPr/>
      <dgm:t>
        <a:bodyPr/>
        <a:lstStyle/>
        <a:p>
          <a:endParaRPr lang="en-US"/>
        </a:p>
      </dgm:t>
    </dgm:pt>
    <dgm:pt modelId="{B54DEF7F-E950-432E-B536-5E2AE99DA057}" type="sibTrans" cxnId="{7F4DA658-8A02-4F13-A0D7-831463084C79}">
      <dgm:prSet/>
      <dgm:spPr/>
      <dgm:t>
        <a:bodyPr/>
        <a:lstStyle/>
        <a:p>
          <a:endParaRPr lang="en-US"/>
        </a:p>
      </dgm:t>
    </dgm:pt>
    <dgm:pt modelId="{19CFA841-46B1-40D8-A4B0-6659D391E7EE}">
      <dgm:prSet phldrT="[Text]" custT="1"/>
      <dgm:spPr>
        <a:solidFill>
          <a:srgbClr val="FF7864"/>
        </a:solidFill>
      </dgm:spPr>
      <dgm:t>
        <a:bodyPr/>
        <a:lstStyle/>
        <a:p>
          <a:r>
            <a:rPr lang="et-EE" sz="1600" dirty="0" smtClean="0"/>
            <a:t>2500 tundi </a:t>
          </a:r>
        </a:p>
        <a:p>
          <a:r>
            <a:rPr lang="et-EE" sz="1600" dirty="0" smtClean="0"/>
            <a:t>ühist pingutust</a:t>
          </a:r>
          <a:endParaRPr lang="en-US" sz="1600" dirty="0"/>
        </a:p>
      </dgm:t>
    </dgm:pt>
    <dgm:pt modelId="{37DA3643-14C6-47E0-9FF6-90F2F6555BEB}" type="parTrans" cxnId="{11FBAD85-2B7A-419E-87FB-F179F08F8E24}">
      <dgm:prSet/>
      <dgm:spPr/>
      <dgm:t>
        <a:bodyPr/>
        <a:lstStyle/>
        <a:p>
          <a:endParaRPr lang="en-US"/>
        </a:p>
      </dgm:t>
    </dgm:pt>
    <dgm:pt modelId="{DC25E31A-8247-4AD4-9201-11FC683EBC4E}" type="sibTrans" cxnId="{11FBAD85-2B7A-419E-87FB-F179F08F8E24}">
      <dgm:prSet/>
      <dgm:spPr/>
      <dgm:t>
        <a:bodyPr/>
        <a:lstStyle/>
        <a:p>
          <a:endParaRPr lang="en-US"/>
        </a:p>
      </dgm:t>
    </dgm:pt>
    <dgm:pt modelId="{F24CFCA3-A739-4A99-9752-C51F426C7F84}">
      <dgm:prSet phldrT="[Text]" custT="1"/>
      <dgm:spPr/>
      <dgm:t>
        <a:bodyPr/>
        <a:lstStyle/>
        <a:p>
          <a:r>
            <a:rPr lang="et-EE" sz="1600" dirty="0" smtClean="0"/>
            <a:t>1500+ lehekülge lugemismaterjali</a:t>
          </a:r>
          <a:endParaRPr lang="en-US" sz="1600" dirty="0"/>
        </a:p>
      </dgm:t>
    </dgm:pt>
    <dgm:pt modelId="{B9BCF241-34F6-42D4-ADD9-08B0C06DB8DB}" type="parTrans" cxnId="{AE85AAA9-26F4-4BC1-9508-F2273CFCEA72}">
      <dgm:prSet/>
      <dgm:spPr/>
      <dgm:t>
        <a:bodyPr/>
        <a:lstStyle/>
        <a:p>
          <a:endParaRPr lang="en-US"/>
        </a:p>
      </dgm:t>
    </dgm:pt>
    <dgm:pt modelId="{81F86A4A-331E-44FC-AE9B-3319C5EFDF22}" type="sibTrans" cxnId="{AE85AAA9-26F4-4BC1-9508-F2273CFCEA72}">
      <dgm:prSet/>
      <dgm:spPr/>
      <dgm:t>
        <a:bodyPr/>
        <a:lstStyle/>
        <a:p>
          <a:endParaRPr lang="en-US"/>
        </a:p>
      </dgm:t>
    </dgm:pt>
    <dgm:pt modelId="{EA2F354E-DB53-4B3A-A99D-EFCC340F21EF}">
      <dgm:prSet phldrT="[Text]" custT="1"/>
      <dgm:spPr>
        <a:solidFill>
          <a:srgbClr val="5AD7B9"/>
        </a:solidFill>
      </dgm:spPr>
      <dgm:t>
        <a:bodyPr/>
        <a:lstStyle/>
        <a:p>
          <a:r>
            <a:rPr lang="et-EE" sz="1600" dirty="0" smtClean="0">
              <a:solidFill>
                <a:schemeClr val="tx1"/>
              </a:solidFill>
            </a:rPr>
            <a:t>54 intensiivset arutelu osakonnajuhatajatega</a:t>
          </a:r>
          <a:endParaRPr lang="en-US" sz="1600" dirty="0">
            <a:solidFill>
              <a:schemeClr val="tx1"/>
            </a:solidFill>
          </a:endParaRPr>
        </a:p>
      </dgm:t>
    </dgm:pt>
    <dgm:pt modelId="{9F966C34-0C43-449F-AAAD-35D89BF96424}" type="parTrans" cxnId="{B064E540-38E8-4787-9587-ECA74BC18066}">
      <dgm:prSet/>
      <dgm:spPr/>
      <dgm:t>
        <a:bodyPr/>
        <a:lstStyle/>
        <a:p>
          <a:endParaRPr lang="en-US"/>
        </a:p>
      </dgm:t>
    </dgm:pt>
    <dgm:pt modelId="{10EECBAC-C296-482B-8D9B-577823EC454D}" type="sibTrans" cxnId="{B064E540-38E8-4787-9587-ECA74BC18066}">
      <dgm:prSet/>
      <dgm:spPr/>
      <dgm:t>
        <a:bodyPr/>
        <a:lstStyle/>
        <a:p>
          <a:endParaRPr lang="en-US"/>
        </a:p>
      </dgm:t>
    </dgm:pt>
    <dgm:pt modelId="{457EE41E-E274-4DCD-B1E3-E2239283AE6E}">
      <dgm:prSet phldrT="[Text]" custT="1"/>
      <dgm:spPr>
        <a:solidFill>
          <a:srgbClr val="B94B7D"/>
        </a:solidFill>
      </dgm:spPr>
      <dgm:t>
        <a:bodyPr/>
        <a:lstStyle/>
        <a:p>
          <a:r>
            <a:rPr lang="et-EE" sz="1600" dirty="0" smtClean="0"/>
            <a:t>325 teenistuja sisend</a:t>
          </a:r>
          <a:endParaRPr lang="en-US" sz="1600" dirty="0"/>
        </a:p>
      </dgm:t>
    </dgm:pt>
    <dgm:pt modelId="{9EE335DF-2497-48D5-B454-68744CF2A58E}" type="parTrans" cxnId="{B2D11782-FA2A-47D9-9781-D8B4AA60C8DC}">
      <dgm:prSet/>
      <dgm:spPr/>
      <dgm:t>
        <a:bodyPr/>
        <a:lstStyle/>
        <a:p>
          <a:endParaRPr lang="en-US"/>
        </a:p>
      </dgm:t>
    </dgm:pt>
    <dgm:pt modelId="{9329C8E8-5063-4FBC-90B3-60773FD4C2A5}" type="sibTrans" cxnId="{B2D11782-FA2A-47D9-9781-D8B4AA60C8DC}">
      <dgm:prSet/>
      <dgm:spPr/>
      <dgm:t>
        <a:bodyPr/>
        <a:lstStyle/>
        <a:p>
          <a:endParaRPr lang="en-US"/>
        </a:p>
      </dgm:t>
    </dgm:pt>
    <dgm:pt modelId="{AFE2B1CC-E7DE-492C-8C6A-1EC89ED83569}" type="pres">
      <dgm:prSet presAssocID="{DBBA02F2-A4C5-401A-913A-6F7E16D5E4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AE10F-7F4B-4737-A16E-916D2857AE9D}" type="pres">
      <dgm:prSet presAssocID="{9BC1F0FE-5574-43B6-A299-F96F8FDCB2CD}" presName="centerShape" presStyleLbl="node0" presStyleIdx="0" presStyleCnt="1" custScaleX="139908" custScaleY="120611"/>
      <dgm:spPr/>
      <dgm:t>
        <a:bodyPr/>
        <a:lstStyle/>
        <a:p>
          <a:endParaRPr lang="en-US"/>
        </a:p>
      </dgm:t>
    </dgm:pt>
    <dgm:pt modelId="{C627E58D-84A4-4479-91ED-DA30CD0DE7FB}" type="pres">
      <dgm:prSet presAssocID="{37DA3643-14C6-47E0-9FF6-90F2F6555BEB}" presName="Name9" presStyleLbl="parChTrans1D2" presStyleIdx="0" presStyleCnt="4"/>
      <dgm:spPr/>
      <dgm:t>
        <a:bodyPr/>
        <a:lstStyle/>
        <a:p>
          <a:endParaRPr lang="en-US"/>
        </a:p>
      </dgm:t>
    </dgm:pt>
    <dgm:pt modelId="{DD7CD5F2-93F0-4813-836C-E4BC16262D1E}" type="pres">
      <dgm:prSet presAssocID="{37DA3643-14C6-47E0-9FF6-90F2F6555BE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932E712-7239-4FD0-8A85-88844AF75667}" type="pres">
      <dgm:prSet presAssocID="{19CFA841-46B1-40D8-A4B0-6659D391E7EE}" presName="node" presStyleLbl="node1" presStyleIdx="0" presStyleCnt="4" custScaleX="237226" custScaleY="7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9B71D-CF6D-42A8-BB42-92FC6A5BFFA1}" type="pres">
      <dgm:prSet presAssocID="{B9BCF241-34F6-42D4-ADD9-08B0C06DB8D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B49D42F-4916-42A9-AA81-5E9B6DD2A34B}" type="pres">
      <dgm:prSet presAssocID="{B9BCF241-34F6-42D4-ADD9-08B0C06DB8D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CAEA108-873F-48A8-A8BD-BCFAEB827D29}" type="pres">
      <dgm:prSet presAssocID="{F24CFCA3-A739-4A99-9752-C51F426C7F84}" presName="node" presStyleLbl="node1" presStyleIdx="1" presStyleCnt="4" custScaleX="176092" custScaleY="72366" custRadScaleRad="154257" custRadScaleInc="-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C1EB-4E1D-4849-8150-4DAED4FE617E}" type="pres">
      <dgm:prSet presAssocID="{9F966C34-0C43-449F-AAAD-35D89BF96424}" presName="Name9" presStyleLbl="parChTrans1D2" presStyleIdx="2" presStyleCnt="4"/>
      <dgm:spPr/>
      <dgm:t>
        <a:bodyPr/>
        <a:lstStyle/>
        <a:p>
          <a:endParaRPr lang="en-US"/>
        </a:p>
      </dgm:t>
    </dgm:pt>
    <dgm:pt modelId="{12851894-E613-40C0-90E5-455D9DB6510C}" type="pres">
      <dgm:prSet presAssocID="{9F966C34-0C43-449F-AAAD-35D89BF9642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AC4F4F5-B3D4-4920-BBC1-9569B6DEFE1A}" type="pres">
      <dgm:prSet presAssocID="{EA2F354E-DB53-4B3A-A99D-EFCC340F21EF}" presName="node" presStyleLbl="node1" presStyleIdx="2" presStyleCnt="4" custScaleX="234869" custScaleY="7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FB24-E997-4D91-9B76-C7BC4603B6E4}" type="pres">
      <dgm:prSet presAssocID="{9EE335DF-2497-48D5-B454-68744CF2A5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C139FCE0-D4AF-4E11-B72E-2D0CB2C99148}" type="pres">
      <dgm:prSet presAssocID="{9EE335DF-2497-48D5-B454-68744CF2A5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05C3188-446D-4038-AECC-2520A532E1D3}" type="pres">
      <dgm:prSet presAssocID="{457EE41E-E274-4DCD-B1E3-E2239283AE6E}" presName="node" presStyleLbl="node1" presStyleIdx="3" presStyleCnt="4" custScaleX="176092" custScaleY="72366" custRadScaleRad="154252" custRadScaleInc="1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5AAA9-26F4-4BC1-9508-F2273CFCEA72}" srcId="{9BC1F0FE-5574-43B6-A299-F96F8FDCB2CD}" destId="{F24CFCA3-A739-4A99-9752-C51F426C7F84}" srcOrd="1" destOrd="0" parTransId="{B9BCF241-34F6-42D4-ADD9-08B0C06DB8DB}" sibTransId="{81F86A4A-331E-44FC-AE9B-3319C5EFDF22}"/>
    <dgm:cxn modelId="{48AC93B7-7AA3-45C2-9D7A-A02A1268BE3B}" type="presOf" srcId="{F24CFCA3-A739-4A99-9752-C51F426C7F84}" destId="{0CAEA108-873F-48A8-A8BD-BCFAEB827D29}" srcOrd="0" destOrd="0" presId="urn:microsoft.com/office/officeart/2005/8/layout/radial1"/>
    <dgm:cxn modelId="{6E5536B4-8D1D-412F-8CA9-73D006053913}" type="presOf" srcId="{37DA3643-14C6-47E0-9FF6-90F2F6555BEB}" destId="{DD7CD5F2-93F0-4813-836C-E4BC16262D1E}" srcOrd="1" destOrd="0" presId="urn:microsoft.com/office/officeart/2005/8/layout/radial1"/>
    <dgm:cxn modelId="{DF75FBE8-0F6B-48B5-B49C-7F496953C506}" type="presOf" srcId="{9EE335DF-2497-48D5-B454-68744CF2A58E}" destId="{A73BFB24-E997-4D91-9B76-C7BC4603B6E4}" srcOrd="0" destOrd="0" presId="urn:microsoft.com/office/officeart/2005/8/layout/radial1"/>
    <dgm:cxn modelId="{11FBAD85-2B7A-419E-87FB-F179F08F8E24}" srcId="{9BC1F0FE-5574-43B6-A299-F96F8FDCB2CD}" destId="{19CFA841-46B1-40D8-A4B0-6659D391E7EE}" srcOrd="0" destOrd="0" parTransId="{37DA3643-14C6-47E0-9FF6-90F2F6555BEB}" sibTransId="{DC25E31A-8247-4AD4-9201-11FC683EBC4E}"/>
    <dgm:cxn modelId="{B2D11782-FA2A-47D9-9781-D8B4AA60C8DC}" srcId="{9BC1F0FE-5574-43B6-A299-F96F8FDCB2CD}" destId="{457EE41E-E274-4DCD-B1E3-E2239283AE6E}" srcOrd="3" destOrd="0" parTransId="{9EE335DF-2497-48D5-B454-68744CF2A58E}" sibTransId="{9329C8E8-5063-4FBC-90B3-60773FD4C2A5}"/>
    <dgm:cxn modelId="{E1565F9A-37CF-49F8-8EEB-FD7E9E789C46}" type="presOf" srcId="{9F966C34-0C43-449F-AAAD-35D89BF96424}" destId="{CFF2C1EB-4E1D-4849-8150-4DAED4FE617E}" srcOrd="0" destOrd="0" presId="urn:microsoft.com/office/officeart/2005/8/layout/radial1"/>
    <dgm:cxn modelId="{E0321C1C-ED45-410C-A501-8C0E29460C12}" type="presOf" srcId="{9BC1F0FE-5574-43B6-A299-F96F8FDCB2CD}" destId="{D69AE10F-7F4B-4737-A16E-916D2857AE9D}" srcOrd="0" destOrd="0" presId="urn:microsoft.com/office/officeart/2005/8/layout/radial1"/>
    <dgm:cxn modelId="{5D5BAF65-8533-4AA2-929E-D722E4D47FE4}" type="presOf" srcId="{37DA3643-14C6-47E0-9FF6-90F2F6555BEB}" destId="{C627E58D-84A4-4479-91ED-DA30CD0DE7FB}" srcOrd="0" destOrd="0" presId="urn:microsoft.com/office/officeart/2005/8/layout/radial1"/>
    <dgm:cxn modelId="{B064E540-38E8-4787-9587-ECA74BC18066}" srcId="{9BC1F0FE-5574-43B6-A299-F96F8FDCB2CD}" destId="{EA2F354E-DB53-4B3A-A99D-EFCC340F21EF}" srcOrd="2" destOrd="0" parTransId="{9F966C34-0C43-449F-AAAD-35D89BF96424}" sibTransId="{10EECBAC-C296-482B-8D9B-577823EC454D}"/>
    <dgm:cxn modelId="{9C607327-7E18-4F7E-A7D2-7395E4F362D5}" type="presOf" srcId="{19CFA841-46B1-40D8-A4B0-6659D391E7EE}" destId="{A932E712-7239-4FD0-8A85-88844AF75667}" srcOrd="0" destOrd="0" presId="urn:microsoft.com/office/officeart/2005/8/layout/radial1"/>
    <dgm:cxn modelId="{FE616971-263B-4106-A7C2-114399E1EAFA}" type="presOf" srcId="{B9BCF241-34F6-42D4-ADD9-08B0C06DB8DB}" destId="{5B49D42F-4916-42A9-AA81-5E9B6DD2A34B}" srcOrd="1" destOrd="0" presId="urn:microsoft.com/office/officeart/2005/8/layout/radial1"/>
    <dgm:cxn modelId="{A2BE3615-EE7D-4FF4-A1A9-DB841630F259}" type="presOf" srcId="{457EE41E-E274-4DCD-B1E3-E2239283AE6E}" destId="{B05C3188-446D-4038-AECC-2520A532E1D3}" srcOrd="0" destOrd="0" presId="urn:microsoft.com/office/officeart/2005/8/layout/radial1"/>
    <dgm:cxn modelId="{7C13B33A-E1B6-470C-A98A-CEB462579520}" type="presOf" srcId="{EA2F354E-DB53-4B3A-A99D-EFCC340F21EF}" destId="{CAC4F4F5-B3D4-4920-BBC1-9569B6DEFE1A}" srcOrd="0" destOrd="0" presId="urn:microsoft.com/office/officeart/2005/8/layout/radial1"/>
    <dgm:cxn modelId="{0CA3531F-D896-4948-93AD-4D4E792C71DF}" type="presOf" srcId="{DBBA02F2-A4C5-401A-913A-6F7E16D5E47B}" destId="{AFE2B1CC-E7DE-492C-8C6A-1EC89ED83569}" srcOrd="0" destOrd="0" presId="urn:microsoft.com/office/officeart/2005/8/layout/radial1"/>
    <dgm:cxn modelId="{7F4DA658-8A02-4F13-A0D7-831463084C79}" srcId="{DBBA02F2-A4C5-401A-913A-6F7E16D5E47B}" destId="{9BC1F0FE-5574-43B6-A299-F96F8FDCB2CD}" srcOrd="0" destOrd="0" parTransId="{0EE0BF65-3C77-4D9C-BF2E-75443FFC8406}" sibTransId="{B54DEF7F-E950-432E-B536-5E2AE99DA057}"/>
    <dgm:cxn modelId="{A0180FDD-8685-42DB-849A-08B912E0AEF9}" type="presOf" srcId="{9EE335DF-2497-48D5-B454-68744CF2A58E}" destId="{C139FCE0-D4AF-4E11-B72E-2D0CB2C99148}" srcOrd="1" destOrd="0" presId="urn:microsoft.com/office/officeart/2005/8/layout/radial1"/>
    <dgm:cxn modelId="{219A7589-A0CD-4519-99F3-88FDE3AC4B76}" type="presOf" srcId="{B9BCF241-34F6-42D4-ADD9-08B0C06DB8DB}" destId="{6519B71D-CF6D-42A8-BB42-92FC6A5BFFA1}" srcOrd="0" destOrd="0" presId="urn:microsoft.com/office/officeart/2005/8/layout/radial1"/>
    <dgm:cxn modelId="{83E12A8F-8276-4BAC-819C-687AB37AB473}" type="presOf" srcId="{9F966C34-0C43-449F-AAAD-35D89BF96424}" destId="{12851894-E613-40C0-90E5-455D9DB6510C}" srcOrd="1" destOrd="0" presId="urn:microsoft.com/office/officeart/2005/8/layout/radial1"/>
    <dgm:cxn modelId="{CCE037B0-6B38-41A8-ABE3-69077DC7134D}" type="presParOf" srcId="{AFE2B1CC-E7DE-492C-8C6A-1EC89ED83569}" destId="{D69AE10F-7F4B-4737-A16E-916D2857AE9D}" srcOrd="0" destOrd="0" presId="urn:microsoft.com/office/officeart/2005/8/layout/radial1"/>
    <dgm:cxn modelId="{5B3DC24A-1662-4492-8D7A-560B9D120D68}" type="presParOf" srcId="{AFE2B1CC-E7DE-492C-8C6A-1EC89ED83569}" destId="{C627E58D-84A4-4479-91ED-DA30CD0DE7FB}" srcOrd="1" destOrd="0" presId="urn:microsoft.com/office/officeart/2005/8/layout/radial1"/>
    <dgm:cxn modelId="{9BC2A264-568F-42C8-838F-73B97350A4AF}" type="presParOf" srcId="{C627E58D-84A4-4479-91ED-DA30CD0DE7FB}" destId="{DD7CD5F2-93F0-4813-836C-E4BC16262D1E}" srcOrd="0" destOrd="0" presId="urn:microsoft.com/office/officeart/2005/8/layout/radial1"/>
    <dgm:cxn modelId="{242D1990-4A80-44BE-9D7A-E097B4CDA208}" type="presParOf" srcId="{AFE2B1CC-E7DE-492C-8C6A-1EC89ED83569}" destId="{A932E712-7239-4FD0-8A85-88844AF75667}" srcOrd="2" destOrd="0" presId="urn:microsoft.com/office/officeart/2005/8/layout/radial1"/>
    <dgm:cxn modelId="{4BB4E199-B9F2-4E9C-AD09-F918EF68D414}" type="presParOf" srcId="{AFE2B1CC-E7DE-492C-8C6A-1EC89ED83569}" destId="{6519B71D-CF6D-42A8-BB42-92FC6A5BFFA1}" srcOrd="3" destOrd="0" presId="urn:microsoft.com/office/officeart/2005/8/layout/radial1"/>
    <dgm:cxn modelId="{847B1076-676A-4885-931F-FDF111B61035}" type="presParOf" srcId="{6519B71D-CF6D-42A8-BB42-92FC6A5BFFA1}" destId="{5B49D42F-4916-42A9-AA81-5E9B6DD2A34B}" srcOrd="0" destOrd="0" presId="urn:microsoft.com/office/officeart/2005/8/layout/radial1"/>
    <dgm:cxn modelId="{2B4CF1D6-E6CC-4419-B50D-15539F039EBB}" type="presParOf" srcId="{AFE2B1CC-E7DE-492C-8C6A-1EC89ED83569}" destId="{0CAEA108-873F-48A8-A8BD-BCFAEB827D29}" srcOrd="4" destOrd="0" presId="urn:microsoft.com/office/officeart/2005/8/layout/radial1"/>
    <dgm:cxn modelId="{2FACDEB9-CB4A-497A-B10F-2B020B47F065}" type="presParOf" srcId="{AFE2B1CC-E7DE-492C-8C6A-1EC89ED83569}" destId="{CFF2C1EB-4E1D-4849-8150-4DAED4FE617E}" srcOrd="5" destOrd="0" presId="urn:microsoft.com/office/officeart/2005/8/layout/radial1"/>
    <dgm:cxn modelId="{C49DA2FC-E77E-4D93-BC5C-B26CAD5305E0}" type="presParOf" srcId="{CFF2C1EB-4E1D-4849-8150-4DAED4FE617E}" destId="{12851894-E613-40C0-90E5-455D9DB6510C}" srcOrd="0" destOrd="0" presId="urn:microsoft.com/office/officeart/2005/8/layout/radial1"/>
    <dgm:cxn modelId="{323DB6D2-811E-47D3-95C6-E7C029CF8829}" type="presParOf" srcId="{AFE2B1CC-E7DE-492C-8C6A-1EC89ED83569}" destId="{CAC4F4F5-B3D4-4920-BBC1-9569B6DEFE1A}" srcOrd="6" destOrd="0" presId="urn:microsoft.com/office/officeart/2005/8/layout/radial1"/>
    <dgm:cxn modelId="{A6EBFA2D-5AF8-4771-904F-DB19589D1E5B}" type="presParOf" srcId="{AFE2B1CC-E7DE-492C-8C6A-1EC89ED83569}" destId="{A73BFB24-E997-4D91-9B76-C7BC4603B6E4}" srcOrd="7" destOrd="0" presId="urn:microsoft.com/office/officeart/2005/8/layout/radial1"/>
    <dgm:cxn modelId="{973B8E5D-AE63-45E5-A8E0-39166A6ABA78}" type="presParOf" srcId="{A73BFB24-E997-4D91-9B76-C7BC4603B6E4}" destId="{C139FCE0-D4AF-4E11-B72E-2D0CB2C99148}" srcOrd="0" destOrd="0" presId="urn:microsoft.com/office/officeart/2005/8/layout/radial1"/>
    <dgm:cxn modelId="{495DBD05-FBB1-4E7E-805B-E5B1B4F2C8B9}" type="presParOf" srcId="{AFE2B1CC-E7DE-492C-8C6A-1EC89ED83569}" destId="{B05C3188-446D-4038-AECC-2520A532E1D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5509E-14B7-4373-8A52-B24676B160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FDE99-A49F-4EC3-BEB2-F1CB511A0526}">
      <dgm:prSet phldrT="[Text]"/>
      <dgm:spPr>
        <a:solidFill>
          <a:schemeClr val="bg1"/>
        </a:solidFill>
      </dgm:spPr>
      <dgm:t>
        <a:bodyPr/>
        <a:lstStyle/>
        <a:p>
          <a:r>
            <a:rPr lang="et-EE" dirty="0" smtClean="0">
              <a:solidFill>
                <a:schemeClr val="tx1"/>
              </a:solidFill>
            </a:rPr>
            <a:t>Avalik teenus</a:t>
          </a:r>
          <a:endParaRPr lang="en-US" dirty="0">
            <a:solidFill>
              <a:schemeClr val="tx1"/>
            </a:solidFill>
          </a:endParaRPr>
        </a:p>
      </dgm:t>
    </dgm:pt>
    <dgm:pt modelId="{0600FAC0-C0F1-4CCA-844D-9D20EC56D13E}" type="parTrans" cxnId="{090358DC-ADEA-4E96-9D5F-9E6F2445776E}">
      <dgm:prSet/>
      <dgm:spPr/>
      <dgm:t>
        <a:bodyPr/>
        <a:lstStyle/>
        <a:p>
          <a:endParaRPr lang="en-US"/>
        </a:p>
      </dgm:t>
    </dgm:pt>
    <dgm:pt modelId="{3E510A55-C2F9-408F-B360-659052DD206F}" type="sibTrans" cxnId="{090358DC-ADEA-4E96-9D5F-9E6F2445776E}">
      <dgm:prSet/>
      <dgm:spPr/>
      <dgm:t>
        <a:bodyPr/>
        <a:lstStyle/>
        <a:p>
          <a:endParaRPr lang="en-US"/>
        </a:p>
      </dgm:t>
    </dgm:pt>
    <dgm:pt modelId="{7A4A14A1-3F3D-4DB7-95EE-FA8DAF46579B}">
      <dgm:prSet phldrT="[Text]"/>
      <dgm:spPr>
        <a:solidFill>
          <a:srgbClr val="0064AA"/>
        </a:solidFill>
      </dgm:spPr>
      <dgm:t>
        <a:bodyPr/>
        <a:lstStyle/>
        <a:p>
          <a:r>
            <a:rPr lang="et-EE" dirty="0" smtClean="0"/>
            <a:t>Kohustuslik</a:t>
          </a:r>
          <a:endParaRPr lang="en-US" dirty="0"/>
        </a:p>
      </dgm:t>
    </dgm:pt>
    <dgm:pt modelId="{A893F4A1-1DAD-4169-B7E0-64D434C5D974}" type="parTrans" cxnId="{AF95B8A8-8281-47CE-8321-F18360B62737}">
      <dgm:prSet/>
      <dgm:spPr/>
      <dgm:t>
        <a:bodyPr/>
        <a:lstStyle/>
        <a:p>
          <a:endParaRPr lang="en-US"/>
        </a:p>
      </dgm:t>
    </dgm:pt>
    <dgm:pt modelId="{EA479235-D4D5-4C83-AB6D-A7AA46C778BF}" type="sibTrans" cxnId="{AF95B8A8-8281-47CE-8321-F18360B62737}">
      <dgm:prSet/>
      <dgm:spPr/>
      <dgm:t>
        <a:bodyPr/>
        <a:lstStyle/>
        <a:p>
          <a:endParaRPr lang="en-US"/>
        </a:p>
      </dgm:t>
    </dgm:pt>
    <dgm:pt modelId="{6AC19E63-65FF-44D3-9B9E-AD0A74888E8C}">
      <dgm:prSet phldrT="[Text]"/>
      <dgm:spPr>
        <a:solidFill>
          <a:srgbClr val="FF7864"/>
        </a:solidFill>
      </dgm:spPr>
      <dgm:t>
        <a:bodyPr/>
        <a:lstStyle/>
        <a:p>
          <a:r>
            <a:rPr lang="et-EE" dirty="0" smtClean="0"/>
            <a:t>Kaudne</a:t>
          </a:r>
          <a:endParaRPr lang="en-US" dirty="0"/>
        </a:p>
      </dgm:t>
    </dgm:pt>
    <dgm:pt modelId="{DD613638-E70F-4A39-90FC-F97ED271AD85}" type="parTrans" cxnId="{7441DD75-922B-44DE-92FA-9A5E9CA23AF4}">
      <dgm:prSet/>
      <dgm:spPr/>
      <dgm:t>
        <a:bodyPr/>
        <a:lstStyle/>
        <a:p>
          <a:endParaRPr lang="en-US"/>
        </a:p>
      </dgm:t>
    </dgm:pt>
    <dgm:pt modelId="{FAA543FA-0A9F-4F61-BEDE-A7017F6B345C}" type="sibTrans" cxnId="{7441DD75-922B-44DE-92FA-9A5E9CA23AF4}">
      <dgm:prSet/>
      <dgm:spPr/>
      <dgm:t>
        <a:bodyPr/>
        <a:lstStyle/>
        <a:p>
          <a:endParaRPr lang="en-US"/>
        </a:p>
      </dgm:t>
    </dgm:pt>
    <dgm:pt modelId="{4A8CC9ED-1B14-4791-84F1-B884BB1EF925}">
      <dgm:prSet phldrT="[Text]"/>
      <dgm:spPr>
        <a:solidFill>
          <a:srgbClr val="FF7864"/>
        </a:solidFill>
      </dgm:spPr>
      <dgm:t>
        <a:bodyPr/>
        <a:lstStyle/>
        <a:p>
          <a:r>
            <a:rPr lang="et-EE" dirty="0" smtClean="0"/>
            <a:t>Vabatahtlik</a:t>
          </a:r>
          <a:endParaRPr lang="en-US" dirty="0"/>
        </a:p>
      </dgm:t>
    </dgm:pt>
    <dgm:pt modelId="{1AD133B4-A577-42F5-8486-6AFA4CF13D25}" type="parTrans" cxnId="{6FC63A2E-D4A3-4F19-8C86-EAE929986C14}">
      <dgm:prSet/>
      <dgm:spPr/>
      <dgm:t>
        <a:bodyPr/>
        <a:lstStyle/>
        <a:p>
          <a:endParaRPr lang="en-US"/>
        </a:p>
      </dgm:t>
    </dgm:pt>
    <dgm:pt modelId="{751616A0-E581-4AAD-A31E-60A44520E228}" type="sibTrans" cxnId="{6FC63A2E-D4A3-4F19-8C86-EAE929986C14}">
      <dgm:prSet/>
      <dgm:spPr/>
      <dgm:t>
        <a:bodyPr/>
        <a:lstStyle/>
        <a:p>
          <a:endParaRPr lang="en-US"/>
        </a:p>
      </dgm:t>
    </dgm:pt>
    <dgm:pt modelId="{FE7909B1-2D4D-4102-92CF-57D5B5CCB23A}">
      <dgm:prSet phldrT="[Text]"/>
      <dgm:spPr>
        <a:solidFill>
          <a:srgbClr val="0064AA"/>
        </a:solidFill>
      </dgm:spPr>
      <dgm:t>
        <a:bodyPr/>
        <a:lstStyle/>
        <a:p>
          <a:r>
            <a:rPr lang="et-EE" dirty="0" smtClean="0"/>
            <a:t>Otsene</a:t>
          </a:r>
          <a:endParaRPr lang="en-US" dirty="0"/>
        </a:p>
      </dgm:t>
    </dgm:pt>
    <dgm:pt modelId="{D107C841-43FF-4E39-8A79-AD706C166C7D}" type="parTrans" cxnId="{C6B18AB5-0C65-4530-A634-C7ADAF2B1247}">
      <dgm:prSet/>
      <dgm:spPr/>
      <dgm:t>
        <a:bodyPr/>
        <a:lstStyle/>
        <a:p>
          <a:endParaRPr lang="en-US"/>
        </a:p>
      </dgm:t>
    </dgm:pt>
    <dgm:pt modelId="{98DCA798-D1D7-46DD-A288-98676DA086EC}" type="sibTrans" cxnId="{C6B18AB5-0C65-4530-A634-C7ADAF2B1247}">
      <dgm:prSet/>
      <dgm:spPr/>
      <dgm:t>
        <a:bodyPr/>
        <a:lstStyle/>
        <a:p>
          <a:endParaRPr lang="en-US"/>
        </a:p>
      </dgm:t>
    </dgm:pt>
    <dgm:pt modelId="{2069193D-C018-406F-8BDC-3569584AF26B}" type="pres">
      <dgm:prSet presAssocID="{4E25509E-14B7-4373-8A52-B24676B160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42383-6286-404C-A001-5C2817FA7939}" type="pres">
      <dgm:prSet presAssocID="{4E25509E-14B7-4373-8A52-B24676B160DF}" presName="matrix" presStyleCnt="0"/>
      <dgm:spPr/>
    </dgm:pt>
    <dgm:pt modelId="{A8AFA506-B54E-46D6-8100-E6BFB47A9F00}" type="pres">
      <dgm:prSet presAssocID="{4E25509E-14B7-4373-8A52-B24676B160DF}" presName="tile1" presStyleLbl="node1" presStyleIdx="0" presStyleCnt="4"/>
      <dgm:spPr/>
      <dgm:t>
        <a:bodyPr/>
        <a:lstStyle/>
        <a:p>
          <a:endParaRPr lang="en-US"/>
        </a:p>
      </dgm:t>
    </dgm:pt>
    <dgm:pt modelId="{A800B7AB-2929-43C8-87E7-82F540B1FB5E}" type="pres">
      <dgm:prSet presAssocID="{4E25509E-14B7-4373-8A52-B24676B160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C82AD-4894-4E3C-B6E2-5905686AA0C4}" type="pres">
      <dgm:prSet presAssocID="{4E25509E-14B7-4373-8A52-B24676B160DF}" presName="tile2" presStyleLbl="node1" presStyleIdx="1" presStyleCnt="4" custLinFactNeighborX="19478" custLinFactNeighborY="-832"/>
      <dgm:spPr/>
      <dgm:t>
        <a:bodyPr/>
        <a:lstStyle/>
        <a:p>
          <a:endParaRPr lang="en-US"/>
        </a:p>
      </dgm:t>
    </dgm:pt>
    <dgm:pt modelId="{1CAF5212-72DD-4C9A-B5D1-0EF879C928E0}" type="pres">
      <dgm:prSet presAssocID="{4E25509E-14B7-4373-8A52-B24676B160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CA4FF-049E-42C2-8686-B3C286041E64}" type="pres">
      <dgm:prSet presAssocID="{4E25509E-14B7-4373-8A52-B24676B160DF}" presName="tile3" presStyleLbl="node1" presStyleIdx="2" presStyleCnt="4"/>
      <dgm:spPr/>
      <dgm:t>
        <a:bodyPr/>
        <a:lstStyle/>
        <a:p>
          <a:endParaRPr lang="en-US"/>
        </a:p>
      </dgm:t>
    </dgm:pt>
    <dgm:pt modelId="{9BDA07D1-D75B-4752-AAD6-221802CB4C64}" type="pres">
      <dgm:prSet presAssocID="{4E25509E-14B7-4373-8A52-B24676B160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1C8E2-DB97-4E08-B8CE-1D016D65FD26}" type="pres">
      <dgm:prSet presAssocID="{4E25509E-14B7-4373-8A52-B24676B160DF}" presName="tile4" presStyleLbl="node1" presStyleIdx="3" presStyleCnt="4"/>
      <dgm:spPr/>
      <dgm:t>
        <a:bodyPr/>
        <a:lstStyle/>
        <a:p>
          <a:endParaRPr lang="en-US"/>
        </a:p>
      </dgm:t>
    </dgm:pt>
    <dgm:pt modelId="{54E807F9-5EC5-4DB4-9F8C-A3EFC5A8BB89}" type="pres">
      <dgm:prSet presAssocID="{4E25509E-14B7-4373-8A52-B24676B160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86B1-CD3C-468E-B4BC-1F0081A084F0}" type="pres">
      <dgm:prSet presAssocID="{4E25509E-14B7-4373-8A52-B24676B160DF}" presName="centerTile" presStyleLbl="fgShp" presStyleIdx="0" presStyleCnt="1" custScaleX="159694" custScaleY="14533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462BF-F39F-4176-9630-228C0C228D2D}" type="presOf" srcId="{6AC19E63-65FF-44D3-9B9E-AD0A74888E8C}" destId="{3D9C82AD-4894-4E3C-B6E2-5905686AA0C4}" srcOrd="0" destOrd="0" presId="urn:microsoft.com/office/officeart/2005/8/layout/matrix1"/>
    <dgm:cxn modelId="{6FC63A2E-D4A3-4F19-8C86-EAE929986C14}" srcId="{87BFDE99-A49F-4EC3-BEB2-F1CB511A0526}" destId="{4A8CC9ED-1B14-4791-84F1-B884BB1EF925}" srcOrd="2" destOrd="0" parTransId="{1AD133B4-A577-42F5-8486-6AFA4CF13D25}" sibTransId="{751616A0-E581-4AAD-A31E-60A44520E228}"/>
    <dgm:cxn modelId="{2B437C4A-4100-49DC-A95F-CD99052B0539}" type="presOf" srcId="{7A4A14A1-3F3D-4DB7-95EE-FA8DAF46579B}" destId="{A8AFA506-B54E-46D6-8100-E6BFB47A9F00}" srcOrd="0" destOrd="0" presId="urn:microsoft.com/office/officeart/2005/8/layout/matrix1"/>
    <dgm:cxn modelId="{DA62A9C7-D922-4622-91BA-71ADDE11B03F}" type="presOf" srcId="{4E25509E-14B7-4373-8A52-B24676B160DF}" destId="{2069193D-C018-406F-8BDC-3569584AF26B}" srcOrd="0" destOrd="0" presId="urn:microsoft.com/office/officeart/2005/8/layout/matrix1"/>
    <dgm:cxn modelId="{01B7E508-BE89-4B22-A7A2-30809A549246}" type="presOf" srcId="{6AC19E63-65FF-44D3-9B9E-AD0A74888E8C}" destId="{1CAF5212-72DD-4C9A-B5D1-0EF879C928E0}" srcOrd="1" destOrd="0" presId="urn:microsoft.com/office/officeart/2005/8/layout/matrix1"/>
    <dgm:cxn modelId="{658619A7-C0FC-4EBE-8F79-C00952821CDC}" type="presOf" srcId="{4A8CC9ED-1B14-4791-84F1-B884BB1EF925}" destId="{57BCA4FF-049E-42C2-8686-B3C286041E64}" srcOrd="0" destOrd="0" presId="urn:microsoft.com/office/officeart/2005/8/layout/matrix1"/>
    <dgm:cxn modelId="{C6B18AB5-0C65-4530-A634-C7ADAF2B1247}" srcId="{87BFDE99-A49F-4EC3-BEB2-F1CB511A0526}" destId="{FE7909B1-2D4D-4102-92CF-57D5B5CCB23A}" srcOrd="3" destOrd="0" parTransId="{D107C841-43FF-4E39-8A79-AD706C166C7D}" sibTransId="{98DCA798-D1D7-46DD-A288-98676DA086EC}"/>
    <dgm:cxn modelId="{9CDD323C-65AB-4D8D-975D-101386B3B4E7}" type="presOf" srcId="{87BFDE99-A49F-4EC3-BEB2-F1CB511A0526}" destId="{E60C86B1-CD3C-468E-B4BC-1F0081A084F0}" srcOrd="0" destOrd="0" presId="urn:microsoft.com/office/officeart/2005/8/layout/matrix1"/>
    <dgm:cxn modelId="{090358DC-ADEA-4E96-9D5F-9E6F2445776E}" srcId="{4E25509E-14B7-4373-8A52-B24676B160DF}" destId="{87BFDE99-A49F-4EC3-BEB2-F1CB511A0526}" srcOrd="0" destOrd="0" parTransId="{0600FAC0-C0F1-4CCA-844D-9D20EC56D13E}" sibTransId="{3E510A55-C2F9-408F-B360-659052DD206F}"/>
    <dgm:cxn modelId="{AF95B8A8-8281-47CE-8321-F18360B62737}" srcId="{87BFDE99-A49F-4EC3-BEB2-F1CB511A0526}" destId="{7A4A14A1-3F3D-4DB7-95EE-FA8DAF46579B}" srcOrd="0" destOrd="0" parTransId="{A893F4A1-1DAD-4169-B7E0-64D434C5D974}" sibTransId="{EA479235-D4D5-4C83-AB6D-A7AA46C778BF}"/>
    <dgm:cxn modelId="{CF7F8344-4259-4596-9E70-40E16C9A2BF9}" type="presOf" srcId="{4A8CC9ED-1B14-4791-84F1-B884BB1EF925}" destId="{9BDA07D1-D75B-4752-AAD6-221802CB4C64}" srcOrd="1" destOrd="0" presId="urn:microsoft.com/office/officeart/2005/8/layout/matrix1"/>
    <dgm:cxn modelId="{88D4E732-B915-4864-890E-4C02E7245C04}" type="presOf" srcId="{FE7909B1-2D4D-4102-92CF-57D5B5CCB23A}" destId="{F951C8E2-DB97-4E08-B8CE-1D016D65FD26}" srcOrd="0" destOrd="0" presId="urn:microsoft.com/office/officeart/2005/8/layout/matrix1"/>
    <dgm:cxn modelId="{7441DD75-922B-44DE-92FA-9A5E9CA23AF4}" srcId="{87BFDE99-A49F-4EC3-BEB2-F1CB511A0526}" destId="{6AC19E63-65FF-44D3-9B9E-AD0A74888E8C}" srcOrd="1" destOrd="0" parTransId="{DD613638-E70F-4A39-90FC-F97ED271AD85}" sibTransId="{FAA543FA-0A9F-4F61-BEDE-A7017F6B345C}"/>
    <dgm:cxn modelId="{DF2D68B1-68E3-449B-9073-223A0CFF4C4F}" type="presOf" srcId="{FE7909B1-2D4D-4102-92CF-57D5B5CCB23A}" destId="{54E807F9-5EC5-4DB4-9F8C-A3EFC5A8BB89}" srcOrd="1" destOrd="0" presId="urn:microsoft.com/office/officeart/2005/8/layout/matrix1"/>
    <dgm:cxn modelId="{C65EDE11-6CA6-4A5A-94E9-A49809353387}" type="presOf" srcId="{7A4A14A1-3F3D-4DB7-95EE-FA8DAF46579B}" destId="{A800B7AB-2929-43C8-87E7-82F540B1FB5E}" srcOrd="1" destOrd="0" presId="urn:microsoft.com/office/officeart/2005/8/layout/matrix1"/>
    <dgm:cxn modelId="{BF9670AB-920F-4AA6-B589-C8BACFA8D28F}" type="presParOf" srcId="{2069193D-C018-406F-8BDC-3569584AF26B}" destId="{7DE42383-6286-404C-A001-5C2817FA7939}" srcOrd="0" destOrd="0" presId="urn:microsoft.com/office/officeart/2005/8/layout/matrix1"/>
    <dgm:cxn modelId="{8E62DAC0-8B70-485E-9705-2AC0F72B88D9}" type="presParOf" srcId="{7DE42383-6286-404C-A001-5C2817FA7939}" destId="{A8AFA506-B54E-46D6-8100-E6BFB47A9F00}" srcOrd="0" destOrd="0" presId="urn:microsoft.com/office/officeart/2005/8/layout/matrix1"/>
    <dgm:cxn modelId="{A102BC20-8AB0-4781-8E45-4AB90CE57F84}" type="presParOf" srcId="{7DE42383-6286-404C-A001-5C2817FA7939}" destId="{A800B7AB-2929-43C8-87E7-82F540B1FB5E}" srcOrd="1" destOrd="0" presId="urn:microsoft.com/office/officeart/2005/8/layout/matrix1"/>
    <dgm:cxn modelId="{3F175AB6-8147-4849-B579-BBFB52482731}" type="presParOf" srcId="{7DE42383-6286-404C-A001-5C2817FA7939}" destId="{3D9C82AD-4894-4E3C-B6E2-5905686AA0C4}" srcOrd="2" destOrd="0" presId="urn:microsoft.com/office/officeart/2005/8/layout/matrix1"/>
    <dgm:cxn modelId="{16D2333F-98C6-4F95-B1C1-5C8BA0B6619B}" type="presParOf" srcId="{7DE42383-6286-404C-A001-5C2817FA7939}" destId="{1CAF5212-72DD-4C9A-B5D1-0EF879C928E0}" srcOrd="3" destOrd="0" presId="urn:microsoft.com/office/officeart/2005/8/layout/matrix1"/>
    <dgm:cxn modelId="{9210481D-7ECD-42FE-AE16-FE7847BADB41}" type="presParOf" srcId="{7DE42383-6286-404C-A001-5C2817FA7939}" destId="{57BCA4FF-049E-42C2-8686-B3C286041E64}" srcOrd="4" destOrd="0" presId="urn:microsoft.com/office/officeart/2005/8/layout/matrix1"/>
    <dgm:cxn modelId="{B635F599-5D02-4C93-9857-8329EED111BB}" type="presParOf" srcId="{7DE42383-6286-404C-A001-5C2817FA7939}" destId="{9BDA07D1-D75B-4752-AAD6-221802CB4C64}" srcOrd="5" destOrd="0" presId="urn:microsoft.com/office/officeart/2005/8/layout/matrix1"/>
    <dgm:cxn modelId="{000F7A69-0832-4E1F-93D1-3F24C3ADBAC5}" type="presParOf" srcId="{7DE42383-6286-404C-A001-5C2817FA7939}" destId="{F951C8E2-DB97-4E08-B8CE-1D016D65FD26}" srcOrd="6" destOrd="0" presId="urn:microsoft.com/office/officeart/2005/8/layout/matrix1"/>
    <dgm:cxn modelId="{B184AB33-2703-475F-966B-0C7F7EEC9D16}" type="presParOf" srcId="{7DE42383-6286-404C-A001-5C2817FA7939}" destId="{54E807F9-5EC5-4DB4-9F8C-A3EFC5A8BB89}" srcOrd="7" destOrd="0" presId="urn:microsoft.com/office/officeart/2005/8/layout/matrix1"/>
    <dgm:cxn modelId="{B3C47DCE-69E2-48B6-A3A2-12AAA786BACF}" type="presParOf" srcId="{2069193D-C018-406F-8BDC-3569584AF26B}" destId="{E60C86B1-CD3C-468E-B4BC-1F0081A084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7B70C2-1969-40E6-AB93-3051FCBA5A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31FDB-1138-4775-AA4F-9A1BE99A1D08}">
      <dgm:prSet phldrT="[Text]" custT="1"/>
      <dgm:spPr/>
      <dgm:t>
        <a:bodyPr/>
        <a:lstStyle/>
        <a:p>
          <a:r>
            <a:rPr lang="et-EE" sz="1200" b="1" dirty="0" smtClean="0"/>
            <a:t>Teenused</a:t>
          </a:r>
        </a:p>
        <a:p>
          <a:r>
            <a:rPr lang="et-EE" sz="900" dirty="0" smtClean="0"/>
            <a:t>teenuste arendusjuhid</a:t>
          </a:r>
        </a:p>
        <a:p>
          <a:r>
            <a:rPr lang="et-EE" sz="900" dirty="0" smtClean="0"/>
            <a:t>4 inimest</a:t>
          </a:r>
          <a:endParaRPr lang="en-US" sz="900" dirty="0"/>
        </a:p>
      </dgm:t>
    </dgm:pt>
    <dgm:pt modelId="{44A5F262-12C8-4C6E-8B68-9BB50DAD6BD3}" type="parTrans" cxnId="{DC76E89F-1CA8-46E9-AA73-25EEA41720AE}">
      <dgm:prSet/>
      <dgm:spPr/>
      <dgm:t>
        <a:bodyPr/>
        <a:lstStyle/>
        <a:p>
          <a:endParaRPr lang="en-US"/>
        </a:p>
      </dgm:t>
    </dgm:pt>
    <dgm:pt modelId="{368810A2-4895-4C12-A41A-86936EEEF376}" type="sibTrans" cxnId="{DC76E89F-1CA8-46E9-AA73-25EEA41720AE}">
      <dgm:prSet/>
      <dgm:spPr/>
      <dgm:t>
        <a:bodyPr/>
        <a:lstStyle/>
        <a:p>
          <a:endParaRPr lang="en-US"/>
        </a:p>
      </dgm:t>
    </dgm:pt>
    <dgm:pt modelId="{F450C539-34A8-46E3-8651-1189143E103E}">
      <dgm:prSet phldrT="[Text]" custT="1"/>
      <dgm:spPr/>
      <dgm:t>
        <a:bodyPr/>
        <a:lstStyle/>
        <a:p>
          <a:r>
            <a:rPr lang="et-EE" sz="1200" b="1" dirty="0" smtClean="0"/>
            <a:t>GIS</a:t>
          </a:r>
        </a:p>
        <a:p>
          <a:r>
            <a:rPr lang="et-EE" sz="900" dirty="0" smtClean="0"/>
            <a:t>ruumiandmete valdkonna juht, ruumiandmebaaside administraator, analüütikud</a:t>
          </a:r>
        </a:p>
        <a:p>
          <a:r>
            <a:rPr lang="et-EE" sz="900" dirty="0" smtClean="0"/>
            <a:t>4 inimest</a:t>
          </a:r>
          <a:endParaRPr lang="en-US" sz="900" dirty="0"/>
        </a:p>
      </dgm:t>
    </dgm:pt>
    <dgm:pt modelId="{DBFEE489-DB59-4E3A-89E9-588F3DE55438}" type="parTrans" cxnId="{02B22A61-2495-44A8-91D4-EDF3971A1DFD}">
      <dgm:prSet/>
      <dgm:spPr/>
      <dgm:t>
        <a:bodyPr/>
        <a:lstStyle/>
        <a:p>
          <a:endParaRPr lang="en-US"/>
        </a:p>
      </dgm:t>
    </dgm:pt>
    <dgm:pt modelId="{B3F5F06E-B2BF-4173-8E82-90621C81100E}" type="sibTrans" cxnId="{02B22A61-2495-44A8-91D4-EDF3971A1DFD}">
      <dgm:prSet/>
      <dgm:spPr/>
      <dgm:t>
        <a:bodyPr/>
        <a:lstStyle/>
        <a:p>
          <a:endParaRPr lang="en-US"/>
        </a:p>
      </dgm:t>
    </dgm:pt>
    <dgm:pt modelId="{2AD31A69-BC06-49BE-BC6F-A0C0537086AA}">
      <dgm:prSet phldrT="[Text]" custT="1"/>
      <dgm:spPr/>
      <dgm:t>
        <a:bodyPr/>
        <a:lstStyle/>
        <a:p>
          <a:r>
            <a:rPr lang="et-EE" sz="1200" b="1" dirty="0" smtClean="0"/>
            <a:t>Andmeanalüüs ja -kaitse</a:t>
          </a:r>
        </a:p>
        <a:p>
          <a:r>
            <a:rPr lang="et-EE" sz="900" dirty="0" smtClean="0"/>
            <a:t>andmekaitsejuht, andmete juht, andmeanalüütik, infoturbejuht</a:t>
          </a:r>
        </a:p>
        <a:p>
          <a:r>
            <a:rPr lang="et-EE" sz="900" dirty="0" smtClean="0"/>
            <a:t>4 inimest (3 kohta täitmata)</a:t>
          </a:r>
          <a:endParaRPr lang="en-US" sz="900" dirty="0"/>
        </a:p>
      </dgm:t>
    </dgm:pt>
    <dgm:pt modelId="{948AE938-5B93-4EAF-855A-654FD09ED0EC}" type="parTrans" cxnId="{77C8646F-7223-4EC7-9FC9-8ED5869A227C}">
      <dgm:prSet/>
      <dgm:spPr/>
      <dgm:t>
        <a:bodyPr/>
        <a:lstStyle/>
        <a:p>
          <a:endParaRPr lang="en-US"/>
        </a:p>
      </dgm:t>
    </dgm:pt>
    <dgm:pt modelId="{AA3C1686-E361-4B25-8A22-90335096796B}" type="sibTrans" cxnId="{77C8646F-7223-4EC7-9FC9-8ED5869A227C}">
      <dgm:prSet/>
      <dgm:spPr/>
      <dgm:t>
        <a:bodyPr/>
        <a:lstStyle/>
        <a:p>
          <a:endParaRPr lang="en-US"/>
        </a:p>
      </dgm:t>
    </dgm:pt>
    <dgm:pt modelId="{C689B2B8-B1DB-4A0F-986D-8C1B14A12E0A}">
      <dgm:prSet phldrT="[Text]" custT="1"/>
      <dgm:spPr/>
      <dgm:t>
        <a:bodyPr/>
        <a:lstStyle/>
        <a:p>
          <a:r>
            <a:rPr lang="et-EE" sz="1200" b="1" dirty="0" smtClean="0"/>
            <a:t>Tehnoloogia</a:t>
          </a:r>
        </a:p>
        <a:p>
          <a:r>
            <a:rPr lang="et-EE" sz="900" dirty="0" smtClean="0"/>
            <a:t>tehnoloogiajuht, teabehaldussüsteemide juhtivarendaja</a:t>
          </a:r>
        </a:p>
        <a:p>
          <a:r>
            <a:rPr lang="et-EE" sz="900" dirty="0" smtClean="0"/>
            <a:t>2 inimest (1 koht täitmata)</a:t>
          </a:r>
          <a:endParaRPr lang="en-US" sz="900" dirty="0"/>
        </a:p>
      </dgm:t>
    </dgm:pt>
    <dgm:pt modelId="{A6CB9702-E565-48A0-B372-2D7536CBD09C}" type="parTrans" cxnId="{88B53EC7-672A-41B3-AE24-763DF7BBA267}">
      <dgm:prSet/>
      <dgm:spPr/>
      <dgm:t>
        <a:bodyPr/>
        <a:lstStyle/>
        <a:p>
          <a:endParaRPr lang="en-US"/>
        </a:p>
      </dgm:t>
    </dgm:pt>
    <dgm:pt modelId="{D2D8C8DE-7AF1-4BCD-BC64-02065CC8D65B}" type="sibTrans" cxnId="{88B53EC7-672A-41B3-AE24-763DF7BBA267}">
      <dgm:prSet/>
      <dgm:spPr/>
      <dgm:t>
        <a:bodyPr/>
        <a:lstStyle/>
        <a:p>
          <a:endParaRPr lang="en-US"/>
        </a:p>
      </dgm:t>
    </dgm:pt>
    <dgm:pt modelId="{B9842010-9ACF-4D1C-A090-A69E0709D78B}">
      <dgm:prSet phldrT="[Text]" custT="1"/>
      <dgm:spPr/>
      <dgm:t>
        <a:bodyPr/>
        <a:lstStyle/>
        <a:p>
          <a:r>
            <a:rPr lang="et-EE" sz="1200" b="1" dirty="0" smtClean="0"/>
            <a:t>Rahastus</a:t>
          </a:r>
        </a:p>
        <a:p>
          <a:r>
            <a:rPr lang="et-EE" sz="1100" dirty="0" smtClean="0"/>
            <a:t>välisabivahendite projektijuht</a:t>
          </a:r>
        </a:p>
        <a:p>
          <a:r>
            <a:rPr lang="et-EE" sz="1100" dirty="0" smtClean="0"/>
            <a:t>1 inimene</a:t>
          </a:r>
          <a:endParaRPr lang="en-US" sz="1100" dirty="0"/>
        </a:p>
      </dgm:t>
    </dgm:pt>
    <dgm:pt modelId="{96539034-9F06-4C7E-BBC6-C30E38D78687}" type="parTrans" cxnId="{AFB050B4-0ACB-4F7D-BA43-5A3F1495CB0B}">
      <dgm:prSet/>
      <dgm:spPr/>
      <dgm:t>
        <a:bodyPr/>
        <a:lstStyle/>
        <a:p>
          <a:endParaRPr lang="en-US"/>
        </a:p>
      </dgm:t>
    </dgm:pt>
    <dgm:pt modelId="{268CFF6D-8111-4600-AF67-BCD0120FBCBE}" type="sibTrans" cxnId="{AFB050B4-0ACB-4F7D-BA43-5A3F1495CB0B}">
      <dgm:prSet/>
      <dgm:spPr/>
      <dgm:t>
        <a:bodyPr/>
        <a:lstStyle/>
        <a:p>
          <a:endParaRPr lang="en-US"/>
        </a:p>
      </dgm:t>
    </dgm:pt>
    <dgm:pt modelId="{BF9442C8-29D1-4C1D-B47C-A53BD080558D}" type="pres">
      <dgm:prSet presAssocID="{5A7B70C2-1969-40E6-AB93-3051FCBA5A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581DD-A529-4A24-9045-970B80461917}" type="pres">
      <dgm:prSet presAssocID="{95931FDB-1138-4775-AA4F-9A1BE99A1D08}" presName="compNode" presStyleCnt="0"/>
      <dgm:spPr/>
    </dgm:pt>
    <dgm:pt modelId="{41552520-822E-44DC-82D9-3F6CA6EA23DA}" type="pres">
      <dgm:prSet presAssocID="{95931FDB-1138-4775-AA4F-9A1BE99A1D08}" presName="pictRect" presStyleLbl="node1" presStyleIdx="0" presStyleCnt="5"/>
      <dgm:spPr>
        <a:noFill/>
        <a:ln>
          <a:solidFill>
            <a:srgbClr val="0064AA"/>
          </a:solidFill>
        </a:ln>
      </dgm:spPr>
    </dgm:pt>
    <dgm:pt modelId="{63782302-809C-4E1F-B651-D8A81BDD04D1}" type="pres">
      <dgm:prSet presAssocID="{95931FDB-1138-4775-AA4F-9A1BE99A1D08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11F44-70FF-4660-80DF-44506B4FC506}" type="pres">
      <dgm:prSet presAssocID="{368810A2-4895-4C12-A41A-86936EEEF376}" presName="sibTrans" presStyleLbl="sibTrans2D1" presStyleIdx="0" presStyleCnt="0"/>
      <dgm:spPr/>
    </dgm:pt>
    <dgm:pt modelId="{66002E38-9C7A-44E6-BDF9-6AB59DB20685}" type="pres">
      <dgm:prSet presAssocID="{F450C539-34A8-46E3-8651-1189143E103E}" presName="compNode" presStyleCnt="0"/>
      <dgm:spPr/>
    </dgm:pt>
    <dgm:pt modelId="{3B455E66-8EE7-46C5-88BF-D6B5ABFF4423}" type="pres">
      <dgm:prSet presAssocID="{F450C539-34A8-46E3-8651-1189143E103E}" presName="pictRect" presStyleLbl="node1" presStyleIdx="1" presStyleCnt="5"/>
      <dgm:spPr>
        <a:noFill/>
        <a:ln>
          <a:solidFill>
            <a:srgbClr val="0064AA"/>
          </a:solidFill>
        </a:ln>
      </dgm:spPr>
    </dgm:pt>
    <dgm:pt modelId="{93C81B72-9E49-411D-AFE1-02083FE63F57}" type="pres">
      <dgm:prSet presAssocID="{F450C539-34A8-46E3-8651-1189143E103E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43AD2-57FB-4F98-8BED-55FB739BC3BE}" type="pres">
      <dgm:prSet presAssocID="{B3F5F06E-B2BF-4173-8E82-90621C8110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FA762C-C36E-43BB-940C-DD4BF1EFA65D}" type="pres">
      <dgm:prSet presAssocID="{2AD31A69-BC06-49BE-BC6F-A0C0537086AA}" presName="compNode" presStyleCnt="0"/>
      <dgm:spPr/>
    </dgm:pt>
    <dgm:pt modelId="{0904C437-7B21-47B4-B458-4712C98A946F}" type="pres">
      <dgm:prSet presAssocID="{2AD31A69-BC06-49BE-BC6F-A0C0537086AA}" presName="pictRect" presStyleLbl="node1" presStyleIdx="2" presStyleCnt="5"/>
      <dgm:spPr>
        <a:noFill/>
        <a:ln>
          <a:solidFill>
            <a:srgbClr val="0064AA"/>
          </a:solidFill>
        </a:ln>
      </dgm:spPr>
    </dgm:pt>
    <dgm:pt modelId="{AD40E156-86C8-42EE-8297-9C1509AEF9B5}" type="pres">
      <dgm:prSet presAssocID="{2AD31A69-BC06-49BE-BC6F-A0C0537086A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1629A-3D1F-40FF-81A9-3D12A0F748FC}" type="pres">
      <dgm:prSet presAssocID="{AA3C1686-E361-4B25-8A22-9033509679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85FBE0-3893-4088-BED1-D3C281087C01}" type="pres">
      <dgm:prSet presAssocID="{C689B2B8-B1DB-4A0F-986D-8C1B14A12E0A}" presName="compNode" presStyleCnt="0"/>
      <dgm:spPr/>
    </dgm:pt>
    <dgm:pt modelId="{30C3DD8E-4156-4604-8E9F-6CEC802B11E0}" type="pres">
      <dgm:prSet presAssocID="{C689B2B8-B1DB-4A0F-986D-8C1B14A12E0A}" presName="pictRect" presStyleLbl="node1" presStyleIdx="3" presStyleCnt="5"/>
      <dgm:spPr>
        <a:noFill/>
        <a:ln>
          <a:solidFill>
            <a:srgbClr val="0064AA"/>
          </a:solidFill>
        </a:ln>
      </dgm:spPr>
    </dgm:pt>
    <dgm:pt modelId="{3ED5E2F3-8061-42B4-BF01-729C6F1035DC}" type="pres">
      <dgm:prSet presAssocID="{C689B2B8-B1DB-4A0F-986D-8C1B14A12E0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1925E-252F-48C4-8ED5-806A8449406A}" type="pres">
      <dgm:prSet presAssocID="{D2D8C8DE-7AF1-4BCD-BC64-02065CC8D6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FB952C-4929-41E4-A1CE-9219776D2223}" type="pres">
      <dgm:prSet presAssocID="{B9842010-9ACF-4D1C-A090-A69E0709D78B}" presName="compNode" presStyleCnt="0"/>
      <dgm:spPr/>
    </dgm:pt>
    <dgm:pt modelId="{1115E6E1-D8E2-43B9-B301-4E26EE2D824F}" type="pres">
      <dgm:prSet presAssocID="{B9842010-9ACF-4D1C-A090-A69E0709D78B}" presName="pictRect" presStyleLbl="node1" presStyleIdx="4" presStyleCnt="5"/>
      <dgm:spPr>
        <a:noFill/>
        <a:ln>
          <a:solidFill>
            <a:srgbClr val="0064AA"/>
          </a:solidFill>
        </a:ln>
      </dgm:spPr>
    </dgm:pt>
    <dgm:pt modelId="{13367BA6-83D9-4381-BCD8-37C20F5D795A}" type="pres">
      <dgm:prSet presAssocID="{B9842010-9ACF-4D1C-A090-A69E0709D78B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DEE8E-3EC5-45A7-B294-665413B1F83B}" type="presOf" srcId="{95931FDB-1138-4775-AA4F-9A1BE99A1D08}" destId="{63782302-809C-4E1F-B651-D8A81BDD04D1}" srcOrd="0" destOrd="0" presId="urn:microsoft.com/office/officeart/2005/8/layout/pList1"/>
    <dgm:cxn modelId="{634ECAF3-E2B6-4C49-80EA-DD742776732F}" type="presOf" srcId="{B3F5F06E-B2BF-4173-8E82-90621C81100E}" destId="{18743AD2-57FB-4F98-8BED-55FB739BC3BE}" srcOrd="0" destOrd="0" presId="urn:microsoft.com/office/officeart/2005/8/layout/pList1"/>
    <dgm:cxn modelId="{4E435797-4AC5-4FB7-82D6-4E3C55170586}" type="presOf" srcId="{C689B2B8-B1DB-4A0F-986D-8C1B14A12E0A}" destId="{3ED5E2F3-8061-42B4-BF01-729C6F1035DC}" srcOrd="0" destOrd="0" presId="urn:microsoft.com/office/officeart/2005/8/layout/pList1"/>
    <dgm:cxn modelId="{36CBFD32-2A31-418E-B3E1-D08830ADF4CA}" type="presOf" srcId="{D2D8C8DE-7AF1-4BCD-BC64-02065CC8D65B}" destId="{0411925E-252F-48C4-8ED5-806A8449406A}" srcOrd="0" destOrd="0" presId="urn:microsoft.com/office/officeart/2005/8/layout/pList1"/>
    <dgm:cxn modelId="{A27647F6-0FEF-49F1-B291-ABF434AC1A9F}" type="presOf" srcId="{2AD31A69-BC06-49BE-BC6F-A0C0537086AA}" destId="{AD40E156-86C8-42EE-8297-9C1509AEF9B5}" srcOrd="0" destOrd="0" presId="urn:microsoft.com/office/officeart/2005/8/layout/pList1"/>
    <dgm:cxn modelId="{88B53EC7-672A-41B3-AE24-763DF7BBA267}" srcId="{5A7B70C2-1969-40E6-AB93-3051FCBA5A69}" destId="{C689B2B8-B1DB-4A0F-986D-8C1B14A12E0A}" srcOrd="3" destOrd="0" parTransId="{A6CB9702-E565-48A0-B372-2D7536CBD09C}" sibTransId="{D2D8C8DE-7AF1-4BCD-BC64-02065CC8D65B}"/>
    <dgm:cxn modelId="{AFB050B4-0ACB-4F7D-BA43-5A3F1495CB0B}" srcId="{5A7B70C2-1969-40E6-AB93-3051FCBA5A69}" destId="{B9842010-9ACF-4D1C-A090-A69E0709D78B}" srcOrd="4" destOrd="0" parTransId="{96539034-9F06-4C7E-BBC6-C30E38D78687}" sibTransId="{268CFF6D-8111-4600-AF67-BCD0120FBCBE}"/>
    <dgm:cxn modelId="{E0B98CB9-3B10-4DD3-9A48-C9459F89B1A7}" type="presOf" srcId="{AA3C1686-E361-4B25-8A22-90335096796B}" destId="{FAE1629A-3D1F-40FF-81A9-3D12A0F748FC}" srcOrd="0" destOrd="0" presId="urn:microsoft.com/office/officeart/2005/8/layout/pList1"/>
    <dgm:cxn modelId="{77C8646F-7223-4EC7-9FC9-8ED5869A227C}" srcId="{5A7B70C2-1969-40E6-AB93-3051FCBA5A69}" destId="{2AD31A69-BC06-49BE-BC6F-A0C0537086AA}" srcOrd="2" destOrd="0" parTransId="{948AE938-5B93-4EAF-855A-654FD09ED0EC}" sibTransId="{AA3C1686-E361-4B25-8A22-90335096796B}"/>
    <dgm:cxn modelId="{02B22A61-2495-44A8-91D4-EDF3971A1DFD}" srcId="{5A7B70C2-1969-40E6-AB93-3051FCBA5A69}" destId="{F450C539-34A8-46E3-8651-1189143E103E}" srcOrd="1" destOrd="0" parTransId="{DBFEE489-DB59-4E3A-89E9-588F3DE55438}" sibTransId="{B3F5F06E-B2BF-4173-8E82-90621C81100E}"/>
    <dgm:cxn modelId="{9CBE8582-91A9-4FE8-A2C8-487DE8AC5134}" type="presOf" srcId="{F450C539-34A8-46E3-8651-1189143E103E}" destId="{93C81B72-9E49-411D-AFE1-02083FE63F57}" srcOrd="0" destOrd="0" presId="urn:microsoft.com/office/officeart/2005/8/layout/pList1"/>
    <dgm:cxn modelId="{361A8B1A-AF31-4B18-8E1A-C68D88FAFEA7}" type="presOf" srcId="{368810A2-4895-4C12-A41A-86936EEEF376}" destId="{9D311F44-70FF-4660-80DF-44506B4FC506}" srcOrd="0" destOrd="0" presId="urn:microsoft.com/office/officeart/2005/8/layout/pList1"/>
    <dgm:cxn modelId="{E4E7230B-1295-42CA-90FD-07A73C8EDDD2}" type="presOf" srcId="{5A7B70C2-1969-40E6-AB93-3051FCBA5A69}" destId="{BF9442C8-29D1-4C1D-B47C-A53BD080558D}" srcOrd="0" destOrd="0" presId="urn:microsoft.com/office/officeart/2005/8/layout/pList1"/>
    <dgm:cxn modelId="{C36DBDF3-CDAF-48E1-B3A1-3ABC1A3BC116}" type="presOf" srcId="{B9842010-9ACF-4D1C-A090-A69E0709D78B}" destId="{13367BA6-83D9-4381-BCD8-37C20F5D795A}" srcOrd="0" destOrd="0" presId="urn:microsoft.com/office/officeart/2005/8/layout/pList1"/>
    <dgm:cxn modelId="{DC76E89F-1CA8-46E9-AA73-25EEA41720AE}" srcId="{5A7B70C2-1969-40E6-AB93-3051FCBA5A69}" destId="{95931FDB-1138-4775-AA4F-9A1BE99A1D08}" srcOrd="0" destOrd="0" parTransId="{44A5F262-12C8-4C6E-8B68-9BB50DAD6BD3}" sibTransId="{368810A2-4895-4C12-A41A-86936EEEF376}"/>
    <dgm:cxn modelId="{A08E592E-AE14-4CC7-91AB-F752758F9902}" type="presParOf" srcId="{BF9442C8-29D1-4C1D-B47C-A53BD080558D}" destId="{95E581DD-A529-4A24-9045-970B80461917}" srcOrd="0" destOrd="0" presId="urn:microsoft.com/office/officeart/2005/8/layout/pList1"/>
    <dgm:cxn modelId="{D8B3DA6A-FFD8-4C7E-9B59-60852E018418}" type="presParOf" srcId="{95E581DD-A529-4A24-9045-970B80461917}" destId="{41552520-822E-44DC-82D9-3F6CA6EA23DA}" srcOrd="0" destOrd="0" presId="urn:microsoft.com/office/officeart/2005/8/layout/pList1"/>
    <dgm:cxn modelId="{4DE154CD-DD21-4BCD-9F0F-40CD298132E0}" type="presParOf" srcId="{95E581DD-A529-4A24-9045-970B80461917}" destId="{63782302-809C-4E1F-B651-D8A81BDD04D1}" srcOrd="1" destOrd="0" presId="urn:microsoft.com/office/officeart/2005/8/layout/pList1"/>
    <dgm:cxn modelId="{11B0FD99-CA08-4E82-A2C0-5DA8690EE622}" type="presParOf" srcId="{BF9442C8-29D1-4C1D-B47C-A53BD080558D}" destId="{9D311F44-70FF-4660-80DF-44506B4FC506}" srcOrd="1" destOrd="0" presId="urn:microsoft.com/office/officeart/2005/8/layout/pList1"/>
    <dgm:cxn modelId="{8565D913-0030-4870-B411-E9B629698CE1}" type="presParOf" srcId="{BF9442C8-29D1-4C1D-B47C-A53BD080558D}" destId="{66002E38-9C7A-44E6-BDF9-6AB59DB20685}" srcOrd="2" destOrd="0" presId="urn:microsoft.com/office/officeart/2005/8/layout/pList1"/>
    <dgm:cxn modelId="{9C0AC6CF-E02E-4C28-9AEB-30602B63E35B}" type="presParOf" srcId="{66002E38-9C7A-44E6-BDF9-6AB59DB20685}" destId="{3B455E66-8EE7-46C5-88BF-D6B5ABFF4423}" srcOrd="0" destOrd="0" presId="urn:microsoft.com/office/officeart/2005/8/layout/pList1"/>
    <dgm:cxn modelId="{EE8F90A9-D3E8-4275-84EE-BAF98EC259DF}" type="presParOf" srcId="{66002E38-9C7A-44E6-BDF9-6AB59DB20685}" destId="{93C81B72-9E49-411D-AFE1-02083FE63F57}" srcOrd="1" destOrd="0" presId="urn:microsoft.com/office/officeart/2005/8/layout/pList1"/>
    <dgm:cxn modelId="{602F1975-19D0-4F53-9F67-9E79B84D0847}" type="presParOf" srcId="{BF9442C8-29D1-4C1D-B47C-A53BD080558D}" destId="{18743AD2-57FB-4F98-8BED-55FB739BC3BE}" srcOrd="3" destOrd="0" presId="urn:microsoft.com/office/officeart/2005/8/layout/pList1"/>
    <dgm:cxn modelId="{CE6B30A7-96D5-43DC-B384-4B75865E1990}" type="presParOf" srcId="{BF9442C8-29D1-4C1D-B47C-A53BD080558D}" destId="{38FA762C-C36E-43BB-940C-DD4BF1EFA65D}" srcOrd="4" destOrd="0" presId="urn:microsoft.com/office/officeart/2005/8/layout/pList1"/>
    <dgm:cxn modelId="{F1F8BE42-1AF1-4AE2-928B-2CDFEFD04E10}" type="presParOf" srcId="{38FA762C-C36E-43BB-940C-DD4BF1EFA65D}" destId="{0904C437-7B21-47B4-B458-4712C98A946F}" srcOrd="0" destOrd="0" presId="urn:microsoft.com/office/officeart/2005/8/layout/pList1"/>
    <dgm:cxn modelId="{BC82F99D-A642-4996-8DF4-729F72D59CB8}" type="presParOf" srcId="{38FA762C-C36E-43BB-940C-DD4BF1EFA65D}" destId="{AD40E156-86C8-42EE-8297-9C1509AEF9B5}" srcOrd="1" destOrd="0" presId="urn:microsoft.com/office/officeart/2005/8/layout/pList1"/>
    <dgm:cxn modelId="{05892F4B-88D0-4337-A3F9-35E1A50198B6}" type="presParOf" srcId="{BF9442C8-29D1-4C1D-B47C-A53BD080558D}" destId="{FAE1629A-3D1F-40FF-81A9-3D12A0F748FC}" srcOrd="5" destOrd="0" presId="urn:microsoft.com/office/officeart/2005/8/layout/pList1"/>
    <dgm:cxn modelId="{DEAA53B5-82A0-4DDF-BD8F-651AF2D7D0DB}" type="presParOf" srcId="{BF9442C8-29D1-4C1D-B47C-A53BD080558D}" destId="{D085FBE0-3893-4088-BED1-D3C281087C01}" srcOrd="6" destOrd="0" presId="urn:microsoft.com/office/officeart/2005/8/layout/pList1"/>
    <dgm:cxn modelId="{FE1F0258-1919-4082-8C67-281681401238}" type="presParOf" srcId="{D085FBE0-3893-4088-BED1-D3C281087C01}" destId="{30C3DD8E-4156-4604-8E9F-6CEC802B11E0}" srcOrd="0" destOrd="0" presId="urn:microsoft.com/office/officeart/2005/8/layout/pList1"/>
    <dgm:cxn modelId="{E8CDBE11-4DEC-4AC2-BB4A-D47E56442009}" type="presParOf" srcId="{D085FBE0-3893-4088-BED1-D3C281087C01}" destId="{3ED5E2F3-8061-42B4-BF01-729C6F1035DC}" srcOrd="1" destOrd="0" presId="urn:microsoft.com/office/officeart/2005/8/layout/pList1"/>
    <dgm:cxn modelId="{2E0D9B4B-3D9C-42BA-A6B7-58BF9E9632ED}" type="presParOf" srcId="{BF9442C8-29D1-4C1D-B47C-A53BD080558D}" destId="{0411925E-252F-48C4-8ED5-806A8449406A}" srcOrd="7" destOrd="0" presId="urn:microsoft.com/office/officeart/2005/8/layout/pList1"/>
    <dgm:cxn modelId="{8A80DD37-54A6-4883-AF8C-D8C5F3A5D7C8}" type="presParOf" srcId="{BF9442C8-29D1-4C1D-B47C-A53BD080558D}" destId="{E9FB952C-4929-41E4-A1CE-9219776D2223}" srcOrd="8" destOrd="0" presId="urn:microsoft.com/office/officeart/2005/8/layout/pList1"/>
    <dgm:cxn modelId="{6D021AF9-2C10-4A61-9EBF-3D13980C9F72}" type="presParOf" srcId="{E9FB952C-4929-41E4-A1CE-9219776D2223}" destId="{1115E6E1-D8E2-43B9-B301-4E26EE2D824F}" srcOrd="0" destOrd="0" presId="urn:microsoft.com/office/officeart/2005/8/layout/pList1"/>
    <dgm:cxn modelId="{441019AA-D478-4059-9459-5DB233396A6E}" type="presParOf" srcId="{E9FB952C-4929-41E4-A1CE-9219776D2223}" destId="{13367BA6-83D9-4381-BCD8-37C20F5D795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AE10F-7F4B-4737-A16E-916D2857AE9D}">
      <dsp:nvSpPr>
        <dsp:cNvPr id="0" name=""/>
        <dsp:cNvSpPr/>
      </dsp:nvSpPr>
      <dsp:spPr>
        <a:xfrm>
          <a:off x="3180577" y="1809640"/>
          <a:ext cx="2087276" cy="17993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t-EE" sz="1800" kern="1200" dirty="0" smtClean="0">
              <a:solidFill>
                <a:schemeClr val="tx1"/>
              </a:solidFill>
            </a:rPr>
            <a:t>439 </a:t>
          </a:r>
          <a:r>
            <a:rPr lang="et-EE" sz="1800" kern="1200" dirty="0" smtClean="0">
              <a:solidFill>
                <a:schemeClr val="tx1"/>
              </a:solidFill>
            </a:rPr>
            <a:t>kaardistatud</a:t>
          </a:r>
          <a:endParaRPr lang="et-EE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t-EE" sz="1800" kern="1200" dirty="0" smtClean="0">
              <a:solidFill>
                <a:schemeClr val="tx1"/>
              </a:solidFill>
            </a:rPr>
            <a:t>Tartu LV avalikku teenust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86251" y="2073154"/>
        <a:ext cx="1475928" cy="1272357"/>
      </dsp:txXfrm>
    </dsp:sp>
    <dsp:sp modelId="{C627E58D-84A4-4479-91ED-DA30CD0DE7FB}">
      <dsp:nvSpPr>
        <dsp:cNvPr id="0" name=""/>
        <dsp:cNvSpPr/>
      </dsp:nvSpPr>
      <dsp:spPr>
        <a:xfrm rot="16200000">
          <a:off x="3973051" y="1542583"/>
          <a:ext cx="502328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502328" y="1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1657" y="1545917"/>
        <a:ext cx="25116" cy="25116"/>
      </dsp:txXfrm>
    </dsp:sp>
    <dsp:sp modelId="{A932E712-7239-4FD0-8A85-88844AF75667}">
      <dsp:nvSpPr>
        <dsp:cNvPr id="0" name=""/>
        <dsp:cNvSpPr/>
      </dsp:nvSpPr>
      <dsp:spPr>
        <a:xfrm>
          <a:off x="2454637" y="227688"/>
          <a:ext cx="3539155" cy="1079622"/>
        </a:xfrm>
        <a:prstGeom prst="ellipse">
          <a:avLst/>
        </a:prstGeom>
        <a:solidFill>
          <a:srgbClr val="FF7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2500 tundi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ühist pingutust</a:t>
          </a:r>
          <a:endParaRPr lang="en-US" sz="1600" kern="1200" dirty="0"/>
        </a:p>
      </dsp:txBody>
      <dsp:txXfrm>
        <a:off x="2972934" y="385795"/>
        <a:ext cx="2502561" cy="763408"/>
      </dsp:txXfrm>
    </dsp:sp>
    <dsp:sp modelId="{6519B71D-CF6D-42A8-BB42-92FC6A5BFFA1}">
      <dsp:nvSpPr>
        <dsp:cNvPr id="0" name=""/>
        <dsp:cNvSpPr/>
      </dsp:nvSpPr>
      <dsp:spPr>
        <a:xfrm rot="21555962">
          <a:off x="5267715" y="2676522"/>
          <a:ext cx="554273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554273" y="1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0995" y="2678558"/>
        <a:ext cx="27713" cy="27713"/>
      </dsp:txXfrm>
    </dsp:sp>
    <dsp:sp modelId="{0CAEA108-873F-48A8-A8BD-BCFAEB827D29}">
      <dsp:nvSpPr>
        <dsp:cNvPr id="0" name=""/>
        <dsp:cNvSpPr/>
      </dsp:nvSpPr>
      <dsp:spPr>
        <a:xfrm>
          <a:off x="5821328" y="2132234"/>
          <a:ext cx="2627102" cy="1079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1500+ lehekülge lugemismaterjali</a:t>
          </a:r>
          <a:endParaRPr lang="en-US" sz="1600" kern="1200" dirty="0"/>
        </a:p>
      </dsp:txBody>
      <dsp:txXfrm>
        <a:off x="6206058" y="2290341"/>
        <a:ext cx="1857642" cy="763408"/>
      </dsp:txXfrm>
    </dsp:sp>
    <dsp:sp modelId="{CFF2C1EB-4E1D-4849-8150-4DAED4FE617E}">
      <dsp:nvSpPr>
        <dsp:cNvPr id="0" name=""/>
        <dsp:cNvSpPr/>
      </dsp:nvSpPr>
      <dsp:spPr>
        <a:xfrm rot="5400000">
          <a:off x="3973051" y="3844298"/>
          <a:ext cx="502328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502328" y="1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1657" y="3847632"/>
        <a:ext cx="25116" cy="25116"/>
      </dsp:txXfrm>
    </dsp:sp>
    <dsp:sp modelId="{CAC4F4F5-B3D4-4920-BBC1-9569B6DEFE1A}">
      <dsp:nvSpPr>
        <dsp:cNvPr id="0" name=""/>
        <dsp:cNvSpPr/>
      </dsp:nvSpPr>
      <dsp:spPr>
        <a:xfrm>
          <a:off x="2472219" y="4111355"/>
          <a:ext cx="3503991" cy="1079622"/>
        </a:xfrm>
        <a:prstGeom prst="ellipse">
          <a:avLst/>
        </a:prstGeom>
        <a:solidFill>
          <a:srgbClr val="5AD7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solidFill>
                <a:schemeClr val="tx1"/>
              </a:solidFill>
            </a:rPr>
            <a:t>54 intensiivset arutelu osakonnajuhatajatega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5367" y="4269462"/>
        <a:ext cx="2477695" cy="763408"/>
      </dsp:txXfrm>
    </dsp:sp>
    <dsp:sp modelId="{A73BFB24-E997-4D91-9B76-C7BC4603B6E4}">
      <dsp:nvSpPr>
        <dsp:cNvPr id="0" name=""/>
        <dsp:cNvSpPr/>
      </dsp:nvSpPr>
      <dsp:spPr>
        <a:xfrm rot="10833035">
          <a:off x="2626730" y="2680750"/>
          <a:ext cx="55392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553924" y="15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89844" y="2682795"/>
        <a:ext cx="27696" cy="27696"/>
      </dsp:txXfrm>
    </dsp:sp>
    <dsp:sp modelId="{B05C3188-446D-4038-AECC-2520A532E1D3}">
      <dsp:nvSpPr>
        <dsp:cNvPr id="0" name=""/>
        <dsp:cNvSpPr/>
      </dsp:nvSpPr>
      <dsp:spPr>
        <a:xfrm>
          <a:off x="0" y="2141551"/>
          <a:ext cx="2627102" cy="1079622"/>
        </a:xfrm>
        <a:prstGeom prst="ellipse">
          <a:avLst/>
        </a:prstGeom>
        <a:solidFill>
          <a:srgbClr val="B94B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325 teenistuja sisend</a:t>
          </a:r>
          <a:endParaRPr lang="en-US" sz="1600" kern="1200" dirty="0"/>
        </a:p>
      </dsp:txBody>
      <dsp:txXfrm>
        <a:off x="384730" y="2299658"/>
        <a:ext cx="1857642" cy="763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FA506-B54E-46D6-8100-E6BFB47A9F00}">
      <dsp:nvSpPr>
        <dsp:cNvPr id="0" name=""/>
        <dsp:cNvSpPr/>
      </dsp:nvSpPr>
      <dsp:spPr>
        <a:xfrm rot="16200000">
          <a:off x="957208" y="-957208"/>
          <a:ext cx="2243407" cy="4157824"/>
        </a:xfrm>
        <a:prstGeom prst="round1Rect">
          <a:avLst/>
        </a:prstGeom>
        <a:solidFill>
          <a:srgbClr val="006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100" kern="1200" dirty="0" smtClean="0"/>
            <a:t>Kohustuslik</a:t>
          </a:r>
          <a:endParaRPr lang="en-US" sz="4100" kern="1200" dirty="0"/>
        </a:p>
      </dsp:txBody>
      <dsp:txXfrm rot="5400000">
        <a:off x="0" y="0"/>
        <a:ext cx="4157824" cy="1682555"/>
      </dsp:txXfrm>
    </dsp:sp>
    <dsp:sp modelId="{3D9C82AD-4894-4E3C-B6E2-5905686AA0C4}">
      <dsp:nvSpPr>
        <dsp:cNvPr id="0" name=""/>
        <dsp:cNvSpPr/>
      </dsp:nvSpPr>
      <dsp:spPr>
        <a:xfrm>
          <a:off x="4157824" y="0"/>
          <a:ext cx="4157824" cy="2243407"/>
        </a:xfrm>
        <a:prstGeom prst="round1Rect">
          <a:avLst/>
        </a:prstGeom>
        <a:solidFill>
          <a:srgbClr val="FF7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100" kern="1200" dirty="0" smtClean="0"/>
            <a:t>Kaudne</a:t>
          </a:r>
          <a:endParaRPr lang="en-US" sz="4100" kern="1200" dirty="0"/>
        </a:p>
      </dsp:txBody>
      <dsp:txXfrm>
        <a:off x="4157824" y="0"/>
        <a:ext cx="4157824" cy="1682555"/>
      </dsp:txXfrm>
    </dsp:sp>
    <dsp:sp modelId="{57BCA4FF-049E-42C2-8686-B3C286041E64}">
      <dsp:nvSpPr>
        <dsp:cNvPr id="0" name=""/>
        <dsp:cNvSpPr/>
      </dsp:nvSpPr>
      <dsp:spPr>
        <a:xfrm rot="10800000">
          <a:off x="0" y="2243407"/>
          <a:ext cx="4157824" cy="2243407"/>
        </a:xfrm>
        <a:prstGeom prst="round1Rect">
          <a:avLst/>
        </a:prstGeom>
        <a:solidFill>
          <a:srgbClr val="FF78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100" kern="1200" dirty="0" smtClean="0"/>
            <a:t>Vabatahtlik</a:t>
          </a:r>
          <a:endParaRPr lang="en-US" sz="4100" kern="1200" dirty="0"/>
        </a:p>
      </dsp:txBody>
      <dsp:txXfrm rot="10800000">
        <a:off x="0" y="2804259"/>
        <a:ext cx="4157824" cy="1682555"/>
      </dsp:txXfrm>
    </dsp:sp>
    <dsp:sp modelId="{F951C8E2-DB97-4E08-B8CE-1D016D65FD26}">
      <dsp:nvSpPr>
        <dsp:cNvPr id="0" name=""/>
        <dsp:cNvSpPr/>
      </dsp:nvSpPr>
      <dsp:spPr>
        <a:xfrm rot="5400000">
          <a:off x="5115033" y="1286199"/>
          <a:ext cx="2243407" cy="4157824"/>
        </a:xfrm>
        <a:prstGeom prst="round1Rect">
          <a:avLst/>
        </a:prstGeom>
        <a:solidFill>
          <a:srgbClr val="006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100" kern="1200" dirty="0" smtClean="0"/>
            <a:t>Otsene</a:t>
          </a:r>
          <a:endParaRPr lang="en-US" sz="4100" kern="1200" dirty="0"/>
        </a:p>
      </dsp:txBody>
      <dsp:txXfrm rot="-5400000">
        <a:off x="4157824" y="2804258"/>
        <a:ext cx="4157824" cy="1682555"/>
      </dsp:txXfrm>
    </dsp:sp>
    <dsp:sp modelId="{E60C86B1-CD3C-468E-B4BC-1F0081A084F0}">
      <dsp:nvSpPr>
        <dsp:cNvPr id="0" name=""/>
        <dsp:cNvSpPr/>
      </dsp:nvSpPr>
      <dsp:spPr>
        <a:xfrm>
          <a:off x="2165885" y="1428310"/>
          <a:ext cx="3983877" cy="163019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100" kern="1200" dirty="0" smtClean="0">
              <a:solidFill>
                <a:schemeClr val="tx1"/>
              </a:solidFill>
            </a:rPr>
            <a:t>Avalik teenus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2245465" y="1507890"/>
        <a:ext cx="3824717" cy="1471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2520-822E-44DC-82D9-3F6CA6EA23DA}">
      <dsp:nvSpPr>
        <dsp:cNvPr id="0" name=""/>
        <dsp:cNvSpPr/>
      </dsp:nvSpPr>
      <dsp:spPr>
        <a:xfrm>
          <a:off x="1199994" y="1990"/>
          <a:ext cx="2373066" cy="1635042"/>
        </a:xfrm>
        <a:prstGeom prst="roundRect">
          <a:avLst/>
        </a:prstGeom>
        <a:noFill/>
        <a:ln w="12700" cap="flat" cmpd="sng" algn="ctr">
          <a:solidFill>
            <a:srgbClr val="006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82302-809C-4E1F-B651-D8A81BDD04D1}">
      <dsp:nvSpPr>
        <dsp:cNvPr id="0" name=""/>
        <dsp:cNvSpPr/>
      </dsp:nvSpPr>
      <dsp:spPr>
        <a:xfrm>
          <a:off x="1199994" y="1637032"/>
          <a:ext cx="2373066" cy="8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b="1" kern="1200" dirty="0" smtClean="0"/>
            <a:t>Teenused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teenuste arendusjuhid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4 inimest</a:t>
          </a:r>
          <a:endParaRPr lang="en-US" sz="900" kern="1200" dirty="0"/>
        </a:p>
      </dsp:txBody>
      <dsp:txXfrm>
        <a:off x="1199994" y="1637032"/>
        <a:ext cx="2373066" cy="880407"/>
      </dsp:txXfrm>
    </dsp:sp>
    <dsp:sp modelId="{3B455E66-8EE7-46C5-88BF-D6B5ABFF4423}">
      <dsp:nvSpPr>
        <dsp:cNvPr id="0" name=""/>
        <dsp:cNvSpPr/>
      </dsp:nvSpPr>
      <dsp:spPr>
        <a:xfrm>
          <a:off x="3810467" y="1990"/>
          <a:ext cx="2373066" cy="1635042"/>
        </a:xfrm>
        <a:prstGeom prst="roundRect">
          <a:avLst/>
        </a:prstGeom>
        <a:noFill/>
        <a:ln w="12700" cap="flat" cmpd="sng" algn="ctr">
          <a:solidFill>
            <a:srgbClr val="006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81B72-9E49-411D-AFE1-02083FE63F57}">
      <dsp:nvSpPr>
        <dsp:cNvPr id="0" name=""/>
        <dsp:cNvSpPr/>
      </dsp:nvSpPr>
      <dsp:spPr>
        <a:xfrm>
          <a:off x="3810467" y="1637032"/>
          <a:ext cx="2373066" cy="8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b="1" kern="1200" dirty="0" smtClean="0"/>
            <a:t>GIS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ruumiandmete valdkonna juht, ruumiandmebaaside administraator, analüütikud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4 inimest</a:t>
          </a:r>
          <a:endParaRPr lang="en-US" sz="900" kern="1200" dirty="0"/>
        </a:p>
      </dsp:txBody>
      <dsp:txXfrm>
        <a:off x="3810467" y="1637032"/>
        <a:ext cx="2373066" cy="880407"/>
      </dsp:txXfrm>
    </dsp:sp>
    <dsp:sp modelId="{0904C437-7B21-47B4-B458-4712C98A946F}">
      <dsp:nvSpPr>
        <dsp:cNvPr id="0" name=""/>
        <dsp:cNvSpPr/>
      </dsp:nvSpPr>
      <dsp:spPr>
        <a:xfrm>
          <a:off x="6420939" y="1990"/>
          <a:ext cx="2373066" cy="1635042"/>
        </a:xfrm>
        <a:prstGeom prst="roundRect">
          <a:avLst/>
        </a:prstGeom>
        <a:noFill/>
        <a:ln w="12700" cap="flat" cmpd="sng" algn="ctr">
          <a:solidFill>
            <a:srgbClr val="006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0E156-86C8-42EE-8297-9C1509AEF9B5}">
      <dsp:nvSpPr>
        <dsp:cNvPr id="0" name=""/>
        <dsp:cNvSpPr/>
      </dsp:nvSpPr>
      <dsp:spPr>
        <a:xfrm>
          <a:off x="6420939" y="1637032"/>
          <a:ext cx="2373066" cy="8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b="1" kern="1200" dirty="0" smtClean="0"/>
            <a:t>Andmeanalüüs ja -kaitse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andmekaitsejuht, andmete juht, andmeanalüütik, infoturbejuht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4 inimest (3 kohta täitmata)</a:t>
          </a:r>
          <a:endParaRPr lang="en-US" sz="900" kern="1200" dirty="0"/>
        </a:p>
      </dsp:txBody>
      <dsp:txXfrm>
        <a:off x="6420939" y="1637032"/>
        <a:ext cx="2373066" cy="880407"/>
      </dsp:txXfrm>
    </dsp:sp>
    <dsp:sp modelId="{30C3DD8E-4156-4604-8E9F-6CEC802B11E0}">
      <dsp:nvSpPr>
        <dsp:cNvPr id="0" name=""/>
        <dsp:cNvSpPr/>
      </dsp:nvSpPr>
      <dsp:spPr>
        <a:xfrm>
          <a:off x="2505231" y="2754746"/>
          <a:ext cx="2373066" cy="1635042"/>
        </a:xfrm>
        <a:prstGeom prst="roundRect">
          <a:avLst/>
        </a:prstGeom>
        <a:noFill/>
        <a:ln w="12700" cap="flat" cmpd="sng" algn="ctr">
          <a:solidFill>
            <a:srgbClr val="006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5E2F3-8061-42B4-BF01-729C6F1035DC}">
      <dsp:nvSpPr>
        <dsp:cNvPr id="0" name=""/>
        <dsp:cNvSpPr/>
      </dsp:nvSpPr>
      <dsp:spPr>
        <a:xfrm>
          <a:off x="2505231" y="4389789"/>
          <a:ext cx="2373066" cy="8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b="1" kern="1200" dirty="0" smtClean="0"/>
            <a:t>Tehnoloogia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tehnoloogiajuht, teabehaldussüsteemide juhtivarendaja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900" kern="1200" dirty="0" smtClean="0"/>
            <a:t>2 inimest (1 koht täitmata)</a:t>
          </a:r>
          <a:endParaRPr lang="en-US" sz="900" kern="1200" dirty="0"/>
        </a:p>
      </dsp:txBody>
      <dsp:txXfrm>
        <a:off x="2505231" y="4389789"/>
        <a:ext cx="2373066" cy="880407"/>
      </dsp:txXfrm>
    </dsp:sp>
    <dsp:sp modelId="{1115E6E1-D8E2-43B9-B301-4E26EE2D824F}">
      <dsp:nvSpPr>
        <dsp:cNvPr id="0" name=""/>
        <dsp:cNvSpPr/>
      </dsp:nvSpPr>
      <dsp:spPr>
        <a:xfrm>
          <a:off x="5115703" y="2754746"/>
          <a:ext cx="2373066" cy="1635042"/>
        </a:xfrm>
        <a:prstGeom prst="roundRect">
          <a:avLst/>
        </a:prstGeom>
        <a:noFill/>
        <a:ln w="12700" cap="flat" cmpd="sng" algn="ctr">
          <a:solidFill>
            <a:srgbClr val="006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67BA6-83D9-4381-BCD8-37C20F5D795A}">
      <dsp:nvSpPr>
        <dsp:cNvPr id="0" name=""/>
        <dsp:cNvSpPr/>
      </dsp:nvSpPr>
      <dsp:spPr>
        <a:xfrm>
          <a:off x="5115703" y="4389789"/>
          <a:ext cx="2373066" cy="8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b="1" kern="1200" dirty="0" smtClean="0"/>
            <a:t>Rahastus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 smtClean="0"/>
            <a:t>välisabivahendite projektijuht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 smtClean="0"/>
            <a:t>1 inimene</a:t>
          </a:r>
          <a:endParaRPr lang="en-US" sz="1100" kern="1200" dirty="0"/>
        </a:p>
      </dsp:txBody>
      <dsp:txXfrm>
        <a:off x="5115703" y="4389789"/>
        <a:ext cx="2373066" cy="880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3D065-5947-44A7-BB12-02978833B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84BA7-9AC9-4D23-B90B-F78B082BF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FB6B-8C08-47B8-996F-49364E083BDA}" type="datetimeFigureOut">
              <a:rPr lang="et-EE" smtClean="0"/>
              <a:t>09.06.2021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FD72C-E4E5-4724-BBEB-221FE8C5C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BB3F-AF7F-4359-AF2E-02ECDB3C57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EBBD-AB33-4F8E-A6CF-C52F0D18163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365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F9D7-5D5D-4792-8794-63094E264F38}" type="datetimeFigureOut">
              <a:rPr lang="et-EE" smtClean="0"/>
              <a:t>09.06.2021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A1B2-727F-464A-A62E-909AE272E0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52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Osade</a:t>
            </a:r>
            <a:r>
              <a:rPr lang="en-US" dirty="0"/>
              <a:t> </a:t>
            </a:r>
            <a:r>
              <a:rPr lang="en-US" dirty="0" err="1"/>
              <a:t>inimgruppide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on </a:t>
            </a:r>
            <a:r>
              <a:rPr lang="en-US" dirty="0" err="1"/>
              <a:t>tark</a:t>
            </a:r>
            <a:r>
              <a:rPr lang="en-US" dirty="0"/>
              <a:t> </a:t>
            </a:r>
            <a:r>
              <a:rPr lang="en-US" dirty="0" err="1"/>
              <a:t>linn</a:t>
            </a:r>
            <a:r>
              <a:rPr lang="en-US" dirty="0"/>
              <a:t>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juba </a:t>
            </a:r>
            <a:r>
              <a:rPr lang="en-US" dirty="0" err="1"/>
              <a:t>olemas</a:t>
            </a:r>
            <a:r>
              <a:rPr lang="en-US" dirty="0"/>
              <a:t>, </a:t>
            </a:r>
            <a:r>
              <a:rPr lang="en-US" dirty="0" err="1"/>
              <a:t>sest</a:t>
            </a:r>
            <a:r>
              <a:rPr lang="en-US" dirty="0"/>
              <a:t> </a:t>
            </a:r>
            <a:r>
              <a:rPr lang="en-US" dirty="0" err="1"/>
              <a:t>nemad</a:t>
            </a:r>
            <a:r>
              <a:rPr lang="en-US" dirty="0"/>
              <a:t> </a:t>
            </a:r>
            <a:r>
              <a:rPr lang="en-US" dirty="0" err="1"/>
              <a:t>mõtestavad</a:t>
            </a:r>
            <a:r>
              <a:rPr lang="en-US" dirty="0"/>
              <a:t> </a:t>
            </a:r>
            <a:r>
              <a:rPr lang="en-US" dirty="0" err="1"/>
              <a:t>tarka</a:t>
            </a:r>
            <a:r>
              <a:rPr lang="en-US" dirty="0"/>
              <a:t> </a:t>
            </a:r>
            <a:r>
              <a:rPr lang="en-US" dirty="0" err="1"/>
              <a:t>linna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tänapäeva</a:t>
            </a:r>
            <a:r>
              <a:rPr lang="en-US" dirty="0"/>
              <a:t>. </a:t>
            </a:r>
            <a:r>
              <a:rPr lang="en-US" dirty="0" err="1"/>
              <a:t>Seega</a:t>
            </a:r>
            <a:r>
              <a:rPr lang="en-US" dirty="0"/>
              <a:t> on juba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tark</a:t>
            </a:r>
            <a:r>
              <a:rPr lang="en-US" dirty="0"/>
              <a:t> see, et </a:t>
            </a:r>
            <a:r>
              <a:rPr lang="en-US" dirty="0" err="1"/>
              <a:t>linnaliini</a:t>
            </a:r>
            <a:r>
              <a:rPr lang="en-US" dirty="0"/>
              <a:t> </a:t>
            </a:r>
            <a:r>
              <a:rPr lang="en-US" dirty="0" err="1"/>
              <a:t>bussides</a:t>
            </a:r>
            <a:r>
              <a:rPr lang="en-US" dirty="0"/>
              <a:t> on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tasuda</a:t>
            </a:r>
            <a:r>
              <a:rPr lang="en-US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bussisõidu</a:t>
            </a:r>
            <a:r>
              <a:rPr lang="en-US" dirty="0"/>
              <a:t> </a:t>
            </a:r>
            <a:r>
              <a:rPr lang="en-US" dirty="0" err="1"/>
              <a:t>eest</a:t>
            </a:r>
            <a:r>
              <a:rPr lang="en-US" dirty="0"/>
              <a:t> </a:t>
            </a:r>
            <a:r>
              <a:rPr lang="en-US" dirty="0" err="1"/>
              <a:t>viibates</a:t>
            </a:r>
            <a:r>
              <a:rPr lang="en-US" dirty="0"/>
              <a:t>, </a:t>
            </a:r>
            <a:r>
              <a:rPr lang="en-US" dirty="0" err="1"/>
              <a:t>riigis</a:t>
            </a:r>
            <a:r>
              <a:rPr lang="en-US" dirty="0"/>
              <a:t> on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digitaalset</a:t>
            </a:r>
            <a:r>
              <a:rPr lang="en-US" dirty="0"/>
              <a:t> </a:t>
            </a:r>
            <a:r>
              <a:rPr lang="en-US" dirty="0" err="1"/>
              <a:t>allkirja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.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käest</a:t>
            </a:r>
            <a:r>
              <a:rPr lang="en-US" dirty="0"/>
              <a:t> </a:t>
            </a:r>
            <a:r>
              <a:rPr lang="en-US" dirty="0" err="1"/>
              <a:t>uurides</a:t>
            </a:r>
            <a:r>
              <a:rPr lang="en-US" dirty="0"/>
              <a:t> on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veendunud</a:t>
            </a:r>
            <a:r>
              <a:rPr lang="en-US" dirty="0"/>
              <a:t>, et </a:t>
            </a:r>
            <a:r>
              <a:rPr lang="en-US" dirty="0" err="1"/>
              <a:t>meie</a:t>
            </a:r>
            <a:r>
              <a:rPr lang="en-US" dirty="0"/>
              <a:t> </a:t>
            </a:r>
            <a:r>
              <a:rPr lang="en-US" dirty="0" err="1"/>
              <a:t>ühiskond</a:t>
            </a:r>
            <a:r>
              <a:rPr lang="en-US" dirty="0"/>
              <a:t> on juba </a:t>
            </a:r>
            <a:r>
              <a:rPr lang="en-US" dirty="0" err="1"/>
              <a:t>tark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C9C51-27DC-1649-822D-3A6B80D33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End Slide">
    <p:bg>
      <p:bgPr>
        <a:solidFill>
          <a:srgbClr val="006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4D4C76-147C-41A0-A860-43B6F6F20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49"/>
            <a:ext cx="12192000" cy="6856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70AD7-F003-4628-BB01-0B16AAAC3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74" y="1602555"/>
            <a:ext cx="8669518" cy="162141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D0126-7DF5-4D20-B8E8-0FCDF0A46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482" y="3817855"/>
            <a:ext cx="8669518" cy="193346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104C4-F6B3-42C0-B148-2A260F045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56" y="442250"/>
            <a:ext cx="1464231" cy="23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3F27-B89A-4A9B-97B2-8A9429FA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DAE2-133C-4E7E-BABF-3E2C0BBF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6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D5E9-715D-4F22-85D6-05B74035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432000"/>
            <a:ext cx="4244960" cy="228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0FCA-1F51-476E-89CC-166CF513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064" y="775024"/>
            <a:ext cx="5185324" cy="5057745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F752C-8359-4DAE-A214-1F0764042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8000" y="3162824"/>
            <a:ext cx="4159500" cy="270765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4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s Slide">
    <p:bg>
      <p:bgPr>
        <a:solidFill>
          <a:srgbClr val="006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E099-06DC-43DF-B6DE-EF4D00A4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000" y="1602000"/>
            <a:ext cx="9385450" cy="3507328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5AB7-BBED-424B-8986-5F16C7A4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999" y="5256000"/>
            <a:ext cx="9385450" cy="833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DD175-CC26-4B92-9383-E84138FF8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56" y="442250"/>
            <a:ext cx="1464231" cy="23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ackground Slide">
    <p:bg>
      <p:bgPr>
        <a:solidFill>
          <a:srgbClr val="006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B8E265-0CE8-4217-A6AD-2B0E339AA92A}"/>
              </a:ext>
            </a:extLst>
          </p:cNvPr>
          <p:cNvSpPr/>
          <p:nvPr userDrawn="1"/>
        </p:nvSpPr>
        <p:spPr>
          <a:xfrm>
            <a:off x="-2" y="0"/>
            <a:ext cx="1080000" cy="6858000"/>
          </a:xfrm>
          <a:prstGeom prst="rect">
            <a:avLst/>
          </a:prstGeom>
          <a:solidFill>
            <a:srgbClr val="0064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9E099-06DC-43DF-B6DE-EF4D00A4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000" y="1602000"/>
            <a:ext cx="9385450" cy="3507328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5AB7-BBED-424B-8986-5F16C7A4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999" y="5256000"/>
            <a:ext cx="9385450" cy="833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C8F3A-9978-4A4A-A311-580CA1767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203" y="276875"/>
            <a:ext cx="643665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4D53-9F01-45B0-890C-3F3683B9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6FFC-85CC-4EF6-B964-8F77A4EC8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9348" y="1772240"/>
            <a:ext cx="5100451" cy="44330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D5E4-40B6-4CB0-9825-ADBFF450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240"/>
            <a:ext cx="5181600" cy="44330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8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A0B1-083F-457B-813F-06A36F29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76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EDB1B-5E36-40BE-A802-E4F9B28E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49" y="432000"/>
            <a:ext cx="10515600" cy="948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5234-9CB0-4982-B11B-7BA20CDE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349" y="1775763"/>
            <a:ext cx="10515600" cy="438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A4373-E45F-4E74-BCFB-600F7B4DC8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7094" y="362354"/>
            <a:ext cx="59225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6" r:id="rId3"/>
    <p:sldLayoutId id="2147483651" r:id="rId4"/>
    <p:sldLayoutId id="2147483658" r:id="rId5"/>
    <p:sldLayoutId id="2147483652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0064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64A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4A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4A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4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4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1775A-96B1-4982-81D3-EFC8A6E53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74" y="1602555"/>
            <a:ext cx="9574734" cy="162141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Tartu linna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avalike </a:t>
            </a:r>
            <a:r>
              <a:rPr lang="et-EE" dirty="0" smtClean="0"/>
              <a:t>teenuste </a:t>
            </a:r>
            <a:r>
              <a:rPr lang="et-EE" dirty="0" smtClean="0"/>
              <a:t>kaardistamine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sz="3100" dirty="0" smtClean="0"/>
              <a:t>17.06.2021</a:t>
            </a:r>
            <a:br>
              <a:rPr lang="et-EE" sz="3100" dirty="0" smtClean="0"/>
            </a:br>
            <a:r>
              <a:rPr lang="et-EE" sz="3100" dirty="0" smtClean="0"/>
              <a:t>Jüri Mölder &amp; Eveli Pung</a:t>
            </a: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t-EE" sz="3100" dirty="0" smtClean="0"/>
              <a:t/>
            </a:r>
            <a:br>
              <a:rPr lang="et-EE" sz="3100" dirty="0" smtClean="0"/>
            </a:br>
            <a:endParaRPr lang="et-EE" sz="3100" dirty="0"/>
          </a:p>
        </p:txBody>
      </p:sp>
    </p:spTree>
    <p:extLst>
      <p:ext uri="{BB962C8B-B14F-4D97-AF65-F5344CB8AC3E}">
        <p14:creationId xmlns:p14="http://schemas.microsoft.com/office/powerpoint/2010/main" val="26256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Teenuste nimekiri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1" y="1125008"/>
            <a:ext cx="11256693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Teenused osakondade kaupa</a:t>
            </a:r>
            <a:endParaRPr lang="et-E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02971"/>
              </p:ext>
            </p:extLst>
          </p:nvPr>
        </p:nvGraphicFramePr>
        <p:xfrm>
          <a:off x="1701408" y="1107831"/>
          <a:ext cx="8951482" cy="557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466">
                  <a:extLst>
                    <a:ext uri="{9D8B030D-6E8A-4147-A177-3AD203B41FA5}">
                      <a16:colId xmlns:a16="http://schemas.microsoft.com/office/drawing/2014/main" val="527980468"/>
                    </a:ext>
                  </a:extLst>
                </a:gridCol>
                <a:gridCol w="2878016">
                  <a:extLst>
                    <a:ext uri="{9D8B030D-6E8A-4147-A177-3AD203B41FA5}">
                      <a16:colId xmlns:a16="http://schemas.microsoft.com/office/drawing/2014/main" val="3283715000"/>
                    </a:ext>
                  </a:extLst>
                </a:gridCol>
              </a:tblGrid>
              <a:tr h="383662">
                <a:tc>
                  <a:txBody>
                    <a:bodyPr/>
                    <a:lstStyle/>
                    <a:p>
                      <a:r>
                        <a:rPr lang="et-EE" dirty="0" smtClean="0"/>
                        <a:t>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Teenuseid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7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Sotsiaal-</a:t>
                      </a:r>
                      <a:r>
                        <a:rPr lang="et-EE" baseline="0" dirty="0" smtClean="0"/>
                        <a:t> ja tervishoiu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115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48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Linnamajanduse</a:t>
                      </a:r>
                      <a:r>
                        <a:rPr lang="et-EE" baseline="0" dirty="0" smtClean="0"/>
                        <a:t>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69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1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Avalike</a:t>
                      </a:r>
                      <a:r>
                        <a:rPr lang="et-EE" baseline="0" dirty="0" smtClean="0"/>
                        <a:t> suhete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50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2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Kultuuriosakond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44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2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Arhitektuuri</a:t>
                      </a:r>
                      <a:r>
                        <a:rPr lang="et-EE" baseline="0" dirty="0" smtClean="0"/>
                        <a:t> ja ehituse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38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97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Haridusosakond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30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5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Rahvastikutoimingute</a:t>
                      </a:r>
                      <a:r>
                        <a:rPr lang="et-EE" baseline="0" dirty="0" smtClean="0"/>
                        <a:t>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24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2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Ettevõtluse</a:t>
                      </a:r>
                      <a:r>
                        <a:rPr lang="et-EE" baseline="0" dirty="0" smtClean="0"/>
                        <a:t> arengu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20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Linnaplaneerimise ja maakorralduse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19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2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Järelevalveosakond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9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Linnavarade</a:t>
                      </a:r>
                      <a:r>
                        <a:rPr lang="et-EE" baseline="0" dirty="0" smtClean="0"/>
                        <a:t> 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9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0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Rahandusosakond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6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95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Linnakantselei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6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8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 smtClean="0"/>
                        <a:t>Kokku:</a:t>
                      </a:r>
                      <a:endParaRPr lang="et-E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b="1" dirty="0" smtClean="0"/>
                        <a:t>439</a:t>
                      </a:r>
                      <a:endParaRPr lang="et-E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9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</a:t>
            </a:r>
            <a:r>
              <a:rPr lang="et-EE" dirty="0" smtClean="0"/>
              <a:t>eenuste liik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13" y="1578583"/>
            <a:ext cx="7694071" cy="41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Kohustuslikkus</a:t>
            </a:r>
            <a:endParaRPr lang="et-E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48" y="1380583"/>
            <a:ext cx="7668602" cy="4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E5559E-2BA0-47D1-BBBD-06DD2E43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919" y="4931761"/>
            <a:ext cx="12312000" cy="1931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Ettepanekud ja tähelepanekud</a:t>
            </a:r>
            <a:endParaRPr lang="et-EE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49918" y="1380583"/>
            <a:ext cx="4524188" cy="434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4A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4A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4A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4A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4A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sz="2000" dirty="0" smtClean="0"/>
              <a:t>Teenistujatelt </a:t>
            </a:r>
            <a:r>
              <a:rPr lang="et-EE" sz="2000" b="1" dirty="0" smtClean="0"/>
              <a:t>659</a:t>
            </a:r>
            <a:r>
              <a:rPr lang="et-EE" sz="2000" dirty="0" smtClean="0"/>
              <a:t> ja osakonnajuhatajatelt </a:t>
            </a:r>
            <a:r>
              <a:rPr lang="et-EE" sz="2000" b="1" dirty="0" smtClean="0"/>
              <a:t>219</a:t>
            </a:r>
            <a:r>
              <a:rPr lang="et-EE" sz="2000" dirty="0" smtClean="0"/>
              <a:t> ettepanekut, kokku </a:t>
            </a:r>
            <a:r>
              <a:rPr lang="et-EE" sz="2000" b="1" dirty="0" smtClean="0"/>
              <a:t>878</a:t>
            </a:r>
            <a:r>
              <a:rPr lang="et-EE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2000" dirty="0" smtClean="0"/>
              <a:t>Ettepanekuid avalike teenuste kohta </a:t>
            </a:r>
            <a:r>
              <a:rPr lang="et-EE" sz="2000" b="1" dirty="0" smtClean="0">
                <a:solidFill>
                  <a:srgbClr val="0064AA"/>
                </a:solidFill>
              </a:rPr>
              <a:t>298</a:t>
            </a:r>
            <a:r>
              <a:rPr lang="et-EE" sz="20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2000" dirty="0" smtClean="0"/>
              <a:t>vs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2000" dirty="0"/>
              <a:t>T</a:t>
            </a:r>
            <a:r>
              <a:rPr lang="et-EE" sz="2000" dirty="0" smtClean="0"/>
              <a:t>ugiteenuste, töökorralduse ja organisatsiooni toimimise kohta  </a:t>
            </a:r>
            <a:r>
              <a:rPr lang="et-EE" sz="2000" b="1" dirty="0" smtClean="0">
                <a:solidFill>
                  <a:srgbClr val="FF7864"/>
                </a:solidFill>
              </a:rPr>
              <a:t>580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20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55815"/>
              </p:ext>
            </p:extLst>
          </p:nvPr>
        </p:nvGraphicFramePr>
        <p:xfrm>
          <a:off x="4594579" y="1036451"/>
          <a:ext cx="7309802" cy="449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9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 mõjud ja järgmised sammud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b="1" dirty="0" smtClean="0"/>
              <a:t>Teenuse parendusettepaneku vorm teenuseomanikele</a:t>
            </a:r>
            <a:r>
              <a:rPr lang="et-EE" b="1" dirty="0"/>
              <a:t> </a:t>
            </a:r>
            <a:r>
              <a:rPr lang="et-EE" b="1" dirty="0" smtClean="0"/>
              <a:t>(kasutusel)</a:t>
            </a:r>
          </a:p>
          <a:p>
            <a:pPr marL="0" indent="0">
              <a:buNone/>
            </a:pPr>
            <a:r>
              <a:rPr lang="et-EE" dirty="0" smtClean="0"/>
              <a:t>Mõtle läbi, kuidas saab Sinu teenus olla parem, esita põhjendatud idee ja palu abi, kus enda käed jäävad lühikeseks (IT, õigusteenistus, ASO jne).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Teenuste kirjeldamise register (valmimisel)</a:t>
            </a:r>
          </a:p>
          <a:p>
            <a:pPr marL="0" indent="0">
              <a:buNone/>
            </a:pPr>
            <a:r>
              <a:rPr lang="et-EE" dirty="0" smtClean="0"/>
              <a:t>Valmiv infosüsteemi moodul, mis võimaldab hakata </a:t>
            </a:r>
            <a:r>
              <a:rPr lang="et-EE" u="sng" dirty="0" smtClean="0"/>
              <a:t>järjepideva regulaarsusega</a:t>
            </a:r>
            <a:r>
              <a:rPr lang="et-EE" dirty="0" smtClean="0"/>
              <a:t> teenusekirjeldusi uuendama, et neid jagada avalikku veebi, SPOKU e-vormide juurde, tulevikus ka iseteenindusse ja riiklikesse süsteemidesse (teenuste kataloogid, EITS tarbeks)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Uus SPOKU avaleht (valmimisel)</a:t>
            </a:r>
          </a:p>
          <a:p>
            <a:pPr marL="0" indent="0">
              <a:buNone/>
            </a:pPr>
            <a:r>
              <a:rPr lang="et-EE" dirty="0" smtClean="0"/>
              <a:t>Täna on juba ca 100 teenuse e-vormid SPOKU infosüsteemis. Korrastame SPOKU avalehe, kus kuvame teenused valdkondade ja teemade kaupa.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 smtClean="0"/>
              <a:t>Teenuste arendamine (järjepidev töö)</a:t>
            </a:r>
          </a:p>
          <a:p>
            <a:pPr marL="0" indent="0">
              <a:buNone/>
            </a:pPr>
            <a:r>
              <a:rPr lang="et-EE" dirty="0" smtClean="0"/>
              <a:t>Avalike teenuste kaardistamise ja hindamise projekt tõi esile teenused, mis vajavad rohkem tähelepanu. Algatatud on mitmeid GIS-projekte ja järjest viiakse teenused üle e-vormidele.</a:t>
            </a:r>
          </a:p>
        </p:txBody>
      </p:sp>
    </p:spTree>
    <p:extLst>
      <p:ext uri="{BB962C8B-B14F-4D97-AF65-F5344CB8AC3E}">
        <p14:creationId xmlns:p14="http://schemas.microsoft.com/office/powerpoint/2010/main" val="27390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 mõjud ja järgmised sammud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 smtClean="0"/>
              <a:t>Seotud </a:t>
            </a:r>
            <a:r>
              <a:rPr lang="et-EE" b="1" dirty="0" err="1" smtClean="0"/>
              <a:t>teenuseosutajate</a:t>
            </a:r>
            <a:r>
              <a:rPr lang="et-EE" b="1" dirty="0" smtClean="0"/>
              <a:t> teenuste kaardistused</a:t>
            </a:r>
          </a:p>
          <a:p>
            <a:pPr marL="0" indent="0">
              <a:buNone/>
            </a:pPr>
            <a:r>
              <a:rPr lang="et-EE" dirty="0" smtClean="0"/>
              <a:t>Hallatavate asutuste, </a:t>
            </a:r>
            <a:r>
              <a:rPr lang="et-EE" dirty="0" smtClean="0"/>
              <a:t>osalusega </a:t>
            </a:r>
            <a:r>
              <a:rPr lang="et-EE" dirty="0" smtClean="0"/>
              <a:t>äri</a:t>
            </a:r>
            <a:r>
              <a:rPr lang="et-EE" dirty="0" smtClean="0"/>
              <a:t>ühingute </a:t>
            </a:r>
            <a:r>
              <a:rPr lang="et-EE" dirty="0" smtClean="0"/>
              <a:t>ja linna poolt loodud sihtasutuste teenused on vajalik samuti kaardistada.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Teenusearenduse kultuuri juurutamine</a:t>
            </a:r>
          </a:p>
          <a:p>
            <a:pPr marL="0" indent="0">
              <a:buNone/>
            </a:pPr>
            <a:r>
              <a:rPr lang="et-EE" dirty="0" smtClean="0"/>
              <a:t>Omanikutunde tekkimine, ühtsed teenusestandardid, teenuse selge kommunikatsioon, optimeeritud protsessid, järjepidev hindamine ja kaasajastamine.</a:t>
            </a:r>
          </a:p>
        </p:txBody>
      </p:sp>
    </p:spTree>
    <p:extLst>
      <p:ext uri="{BB962C8B-B14F-4D97-AF65-F5344CB8AC3E}">
        <p14:creationId xmlns:p14="http://schemas.microsoft.com/office/powerpoint/2010/main" val="14264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ATAM ehk avalike teenuste arendamise meeskond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Avalike teenuste kaardistamise ja hindamise protsessi viis läbi avalike teenuste arendamise meeskond ehk ATAM.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ATAM kuulub LV struktuuris Linnakantselei alla.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/>
              <a:t>ATAM nõustab ja aitab linnavalitsuse poolt prioriteetseks tunnistatud teenusearenduste </a:t>
            </a:r>
            <a:r>
              <a:rPr lang="et-EE" b="1" dirty="0" smtClean="0"/>
              <a:t>elluviimisel.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8301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ATAM ehk avalike teenuste arendamise meeskond 2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406997"/>
              </p:ext>
            </p:extLst>
          </p:nvPr>
        </p:nvGraphicFramePr>
        <p:xfrm>
          <a:off x="1180147" y="1380583"/>
          <a:ext cx="9994001" cy="527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47" y="1571964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9" y="1571964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15" y="1571964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4339432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77" y="43394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4A9B33-2235-4562-844D-C740D802F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Aitäh! </a:t>
            </a:r>
            <a:endParaRPr lang="et-E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16126"/>
              </p:ext>
            </p:extLst>
          </p:nvPr>
        </p:nvGraphicFramePr>
        <p:xfrm>
          <a:off x="1960774" y="4317067"/>
          <a:ext cx="8128000" cy="14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2483">
                  <a:extLst>
                    <a:ext uri="{9D8B030D-6E8A-4147-A177-3AD203B41FA5}">
                      <a16:colId xmlns:a16="http://schemas.microsoft.com/office/drawing/2014/main" val="442212592"/>
                    </a:ext>
                  </a:extLst>
                </a:gridCol>
                <a:gridCol w="2985796">
                  <a:extLst>
                    <a:ext uri="{9D8B030D-6E8A-4147-A177-3AD203B41FA5}">
                      <a16:colId xmlns:a16="http://schemas.microsoft.com/office/drawing/2014/main" val="4205865469"/>
                    </a:ext>
                  </a:extLst>
                </a:gridCol>
                <a:gridCol w="2269721">
                  <a:extLst>
                    <a:ext uri="{9D8B030D-6E8A-4147-A177-3AD203B41FA5}">
                      <a16:colId xmlns:a16="http://schemas.microsoft.com/office/drawing/2014/main" val="1070795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08463"/>
                  </a:ext>
                </a:extLst>
              </a:tr>
              <a:tr h="287017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9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7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6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9789" y="689771"/>
            <a:ext cx="9813944" cy="1384995"/>
          </a:xfrm>
          <a:prstGeom prst="rect">
            <a:avLst/>
          </a:prstGeom>
          <a:solidFill>
            <a:srgbClr val="0064AA"/>
          </a:solidFill>
        </p:spPr>
        <p:txBody>
          <a:bodyPr wrap="square">
            <a:spAutoFit/>
          </a:bodyPr>
          <a:lstStyle/>
          <a:p>
            <a:r>
              <a:rPr lang="et-EE" sz="2800" b="1" dirty="0" smtClean="0">
                <a:solidFill>
                  <a:schemeClr val="bg1"/>
                </a:solidFill>
                <a:latin typeface="TT Firs Neue Light"/>
                <a:ea typeface="+mj-ea"/>
                <a:cs typeface="+mj-cs"/>
              </a:rPr>
              <a:t>Avalike teenuste </a:t>
            </a:r>
            <a:r>
              <a:rPr lang="et-EE" sz="2800" b="1" dirty="0" smtClean="0">
                <a:solidFill>
                  <a:schemeClr val="bg1"/>
                </a:solidFill>
                <a:latin typeface="TT Firs Neue Light"/>
                <a:ea typeface="+mj-ea"/>
                <a:cs typeface="+mj-cs"/>
              </a:rPr>
              <a:t>kaardistamise </a:t>
            </a:r>
            <a:r>
              <a:rPr lang="et-EE" sz="2800" b="1" dirty="0" smtClean="0">
                <a:solidFill>
                  <a:schemeClr val="bg1"/>
                </a:solidFill>
                <a:latin typeface="TT Firs Neue Light"/>
                <a:ea typeface="+mj-ea"/>
                <a:cs typeface="+mj-cs"/>
              </a:rPr>
              <a:t>eesmärk oli l</a:t>
            </a:r>
            <a:r>
              <a:rPr lang="et-EE" sz="2800" b="1" dirty="0" smtClean="0">
                <a:solidFill>
                  <a:schemeClr val="bg1"/>
                </a:solidFill>
                <a:latin typeface="TT Firs Neue Light"/>
              </a:rPr>
              <a:t>uua </a:t>
            </a:r>
            <a:r>
              <a:rPr lang="et-EE" sz="2800" b="1" dirty="0">
                <a:solidFill>
                  <a:schemeClr val="bg1"/>
                </a:solidFill>
                <a:latin typeface="TT Firs Neue Light"/>
              </a:rPr>
              <a:t>esmane tervikpilt </a:t>
            </a:r>
            <a:r>
              <a:rPr lang="et-EE" sz="2800" b="1" dirty="0" smtClean="0">
                <a:solidFill>
                  <a:schemeClr val="bg1"/>
                </a:solidFill>
                <a:latin typeface="TT Firs Neue Light"/>
              </a:rPr>
              <a:t>Tartu </a:t>
            </a:r>
            <a:r>
              <a:rPr lang="et-EE" sz="2800" b="1" dirty="0">
                <a:solidFill>
                  <a:schemeClr val="bg1"/>
                </a:solidFill>
                <a:latin typeface="TT Firs Neue Light"/>
              </a:rPr>
              <a:t>avalikest </a:t>
            </a:r>
            <a:r>
              <a:rPr lang="et-EE" sz="2800" b="1" dirty="0" smtClean="0">
                <a:solidFill>
                  <a:schemeClr val="bg1"/>
                </a:solidFill>
                <a:latin typeface="TT Firs Neue Light"/>
              </a:rPr>
              <a:t>teenustest ja anda juhtkonnale taustmaterjal eelarve otsuste tegemisel.</a:t>
            </a:r>
            <a:endParaRPr lang="et-EE" sz="2800" b="1" dirty="0">
              <a:solidFill>
                <a:schemeClr val="bg1"/>
              </a:solidFill>
              <a:latin typeface="TT Firs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69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Tegevuskava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0356-F96D-4C61-80AA-B9D51B30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	</a:t>
            </a:r>
            <a:r>
              <a:rPr lang="et-EE" b="1" dirty="0" smtClean="0"/>
              <a:t>	</a:t>
            </a:r>
            <a:r>
              <a:rPr lang="et-EE" b="1" dirty="0"/>
              <a:t>	</a:t>
            </a:r>
            <a:endParaRPr lang="et-EE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3" y="906291"/>
            <a:ext cx="9534892" cy="58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Avalike teenuste projekt numbrites</a:t>
            </a:r>
            <a:endParaRPr lang="et-E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0859001"/>
              </p:ext>
            </p:extLst>
          </p:nvPr>
        </p:nvGraphicFramePr>
        <p:xfrm>
          <a:off x="1952933" y="1216580"/>
          <a:ext cx="8448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0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AA338-B5BD-4E5B-BCD0-E4DD5EAE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000" y="1602000"/>
            <a:ext cx="9385450" cy="3968376"/>
          </a:xfrm>
        </p:spPr>
        <p:txBody>
          <a:bodyPr/>
          <a:lstStyle/>
          <a:p>
            <a:r>
              <a:rPr lang="et-EE" sz="3600" dirty="0" smtClean="0"/>
              <a:t>Kaasaegse </a:t>
            </a:r>
            <a:r>
              <a:rPr lang="et-EE" sz="3600" dirty="0" err="1" smtClean="0"/>
              <a:t>KOV-i</a:t>
            </a:r>
            <a:r>
              <a:rPr lang="et-EE" sz="3600" dirty="0" smtClean="0"/>
              <a:t> ülesanne ei ole ainult taotlusi vastu võtta ja menetleda. </a:t>
            </a:r>
            <a:br>
              <a:rPr lang="et-EE" sz="3600" dirty="0" smtClean="0"/>
            </a:b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 smtClean="0"/>
              <a:t>Loome teenused seal, kus märkame vajadust, kanname innovatsiooniveduri ja kogukonnahoidja rolli.</a:t>
            </a:r>
            <a:r>
              <a:rPr lang="et-EE" sz="3600" dirty="0"/>
              <a:t/>
            </a:r>
            <a:br>
              <a:rPr lang="et-EE" sz="3600" dirty="0"/>
            </a:b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8701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Avaliku teenuse definitsioon</a:t>
            </a:r>
            <a:endParaRPr lang="et-E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6797390"/>
              </p:ext>
            </p:extLst>
          </p:nvPr>
        </p:nvGraphicFramePr>
        <p:xfrm>
          <a:off x="2032000" y="1651518"/>
          <a:ext cx="8315649" cy="448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7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Loa andmine või loa saamine?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0356-F96D-4C61-80AA-B9D51B30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t-EE" sz="4400" strike="sngStrike" dirty="0" smtClean="0">
                <a:solidFill>
                  <a:schemeClr val="bg2">
                    <a:lumMod val="50000"/>
                  </a:schemeClr>
                </a:solidFill>
              </a:rPr>
              <a:t>Ametnikukesksus</a:t>
            </a:r>
          </a:p>
          <a:p>
            <a:pPr marL="457200" lvl="1" indent="0" algn="ctr">
              <a:buNone/>
            </a:pPr>
            <a:endParaRPr lang="et-EE" sz="4400" dirty="0" smtClean="0"/>
          </a:p>
          <a:p>
            <a:pPr marL="457200" lvl="1" indent="0" algn="ctr">
              <a:buNone/>
            </a:pPr>
            <a:r>
              <a:rPr lang="et-EE" sz="6600" dirty="0" smtClean="0">
                <a:solidFill>
                  <a:srgbClr val="0064AA"/>
                </a:solidFill>
              </a:rPr>
              <a:t>Kliendikesksus</a:t>
            </a:r>
          </a:p>
          <a:p>
            <a:pPr marL="457200" lvl="1" indent="0" algn="ctr">
              <a:buNone/>
            </a:pPr>
            <a:r>
              <a:rPr lang="et-EE" sz="2000" dirty="0" smtClean="0">
                <a:solidFill>
                  <a:srgbClr val="0064AA"/>
                </a:solidFill>
              </a:rPr>
              <a:t>(ja lihtsus)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15" y="5008615"/>
            <a:ext cx="12241829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811-6818-4631-8B27-63BC61F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Lihtsuses peitub võlu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533102"/>
              </p:ext>
            </p:extLst>
          </p:nvPr>
        </p:nvGraphicFramePr>
        <p:xfrm>
          <a:off x="919349" y="1252712"/>
          <a:ext cx="10515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03529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72813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2017. aasta kaardistus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2020. aasta kaardistus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1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Kohalike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maksude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võlgnevust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või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selle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puudumist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tõendavate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õiendite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väljastamine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800" dirty="0" smtClean="0"/>
                        <a:t>Kohalike maksude tõend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9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 smtClean="0"/>
                        <a:t>Suuremõõtmeliste</a:t>
                      </a:r>
                      <a:r>
                        <a:rPr lang="et-EE" sz="1800" baseline="0" dirty="0" smtClean="0"/>
                        <a:t> ja/või raskekaaluliste autoveo lubade väljastamise taotluse menetlemine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800" dirty="0" smtClean="0"/>
                        <a:t>Eriveoluba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50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 smtClean="0"/>
                        <a:t>Tartu linna rannavalve teenuse</a:t>
                      </a:r>
                      <a:r>
                        <a:rPr lang="et-EE" sz="1800" baseline="0" dirty="0" smtClean="0"/>
                        <a:t> osutamise korraldamine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800" dirty="0" smtClean="0"/>
                        <a:t>Rannavalveteenus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86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 smtClean="0"/>
                        <a:t>Teede</a:t>
                      </a:r>
                      <a:r>
                        <a:rPr lang="fi-FI" sz="1800" dirty="0" smtClean="0"/>
                        <a:t>- ja </a:t>
                      </a:r>
                      <a:r>
                        <a:rPr lang="fi-FI" sz="1800" dirty="0" err="1" smtClean="0"/>
                        <a:t>tänavate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sulgemisloa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väljastamise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taotluse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menetlemine</a:t>
                      </a:r>
                      <a:r>
                        <a:rPr lang="fi-FI" sz="1800" dirty="0" smtClean="0"/>
                        <a:t> ja </a:t>
                      </a:r>
                      <a:r>
                        <a:rPr lang="fi-FI" sz="1800" dirty="0" err="1" smtClean="0"/>
                        <a:t>sulgemise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lõpetamine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800" dirty="0" smtClean="0"/>
                        <a:t>Sulgemisluba</a:t>
                      </a:r>
                      <a:endParaRPr lang="et-E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556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6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Teenuste puu</a:t>
            </a:r>
            <a:endParaRPr lang="et-E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9" y="1130530"/>
            <a:ext cx="11470460" cy="5459644"/>
          </a:xfrm>
        </p:spPr>
      </p:pic>
    </p:spTree>
    <p:extLst>
      <p:ext uri="{BB962C8B-B14F-4D97-AF65-F5344CB8AC3E}">
        <p14:creationId xmlns:p14="http://schemas.microsoft.com/office/powerpoint/2010/main" val="32376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Tartu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rkTartu">
      <a:majorFont>
        <a:latin typeface="TT Firs Neue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rkTartu_esitlus.potx" id="{29C8611F-E126-4FE7-8A1F-79E40631EC82}" vid="{53599AF3-C614-44B7-9FCC-D6B228665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TarkTartu_esitlus</Template>
  <TotalTime>0</TotalTime>
  <Words>607</Words>
  <Application>Microsoft Office PowerPoint</Application>
  <PresentationFormat>Widescreen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Montserrat</vt:lpstr>
      <vt:lpstr>Montserrat Light</vt:lpstr>
      <vt:lpstr>TT Firs Neue Light</vt:lpstr>
      <vt:lpstr>Arial</vt:lpstr>
      <vt:lpstr>TT Firs Neue</vt:lpstr>
      <vt:lpstr>TarkTartu Theme</vt:lpstr>
      <vt:lpstr>Tartu linna  avalike teenuste kaardistamine  17.06.2021 Jüri Mölder &amp; Eveli Pung   </vt:lpstr>
      <vt:lpstr>PowerPoint Presentation</vt:lpstr>
      <vt:lpstr>Tegevuskava</vt:lpstr>
      <vt:lpstr>Avalike teenuste projekt numbrites</vt:lpstr>
      <vt:lpstr>Kaasaegse KOV-i ülesanne ei ole ainult taotlusi vastu võtta ja menetleda.   Loome teenused seal, kus märkame vajadust, kanname innovatsiooniveduri ja kogukonnahoidja rolli. </vt:lpstr>
      <vt:lpstr>Avaliku teenuse definitsioon</vt:lpstr>
      <vt:lpstr>Loa andmine või loa saamine?</vt:lpstr>
      <vt:lpstr>Lihtsuses peitub võlu</vt:lpstr>
      <vt:lpstr>Teenuste puu</vt:lpstr>
      <vt:lpstr>Teenuste nimekiri</vt:lpstr>
      <vt:lpstr>Teenused osakondade kaupa</vt:lpstr>
      <vt:lpstr>Teenuste liik</vt:lpstr>
      <vt:lpstr>Kohustuslikkus</vt:lpstr>
      <vt:lpstr>Ettepanekud ja tähelepanekud</vt:lpstr>
      <vt:lpstr>Projekti mõjud ja järgmised sammud 1</vt:lpstr>
      <vt:lpstr>Projekti mõjud ja järgmised sammud 2</vt:lpstr>
      <vt:lpstr>ATAM ehk avalike teenuste arendamise meeskond 2</vt:lpstr>
      <vt:lpstr>ATAM ehk avalike teenuste arendamise meeskond 2</vt:lpstr>
      <vt:lpstr>Aitäh!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2020-01-08T08:40:16Z</dcterms:created>
  <dcterms:modified xsi:type="dcterms:W3CDTF">2021-06-09T11:19:00Z</dcterms:modified>
</cp:coreProperties>
</file>